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73" r:id="rId9"/>
    <p:sldId id="265" r:id="rId10"/>
    <p:sldId id="266" r:id="rId11"/>
    <p:sldId id="270" r:id="rId12"/>
    <p:sldId id="269" r:id="rId13"/>
    <p:sldId id="264" r:id="rId14"/>
    <p:sldId id="263" r:id="rId15"/>
    <p:sldId id="267" r:id="rId16"/>
    <p:sldId id="268" r:id="rId17"/>
    <p:sldId id="272" r:id="rId18"/>
    <p:sldId id="271" r:id="rId19"/>
    <p:sldId id="274" r:id="rId20"/>
    <p:sldId id="275" r:id="rId21"/>
    <p:sldId id="276" r:id="rId22"/>
    <p:sldId id="277" r:id="rId23"/>
    <p:sldId id="278" r:id="rId24"/>
    <p:sldId id="279" r:id="rId25"/>
    <p:sldId id="280" r:id="rId26"/>
    <p:sldId id="281" r:id="rId27"/>
    <p:sldId id="282" r:id="rId28"/>
    <p:sldId id="283" r:id="rId29"/>
    <p:sldId id="284" r:id="rId30"/>
  </p:sldIdLst>
  <p:sldSz cx="12192000" cy="6858000"/>
  <p:notesSz cx="6858000" cy="9144000"/>
  <p:embeddedFontLst>
    <p:embeddedFont>
      <p:font typeface="Calibri" panose="020F0502020204030204" pitchFamily="34" charset="0"/>
      <p:regular r:id="rId32"/>
      <p:bold r:id="rId33"/>
      <p:italic r:id="rId34"/>
      <p:boldItalic r:id="rId35"/>
    </p:embeddedFont>
    <p:embeddedFont>
      <p:font typeface="Caveat" panose="020B0604020202020204" charset="0"/>
      <p:regular r:id="rId36"/>
      <p:bold r:id="rId37"/>
    </p:embeddedFont>
    <p:embeddedFont>
      <p:font typeface="Comfortaa" panose="020B0604020202020204" charset="0"/>
      <p:regular r:id="rId38"/>
      <p:bold r:id="rId39"/>
    </p:embeddedFont>
    <p:embeddedFont>
      <p:font typeface="Poppins Medium" panose="00000600000000000000"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8" roundtripDataSignature="AMtx7mibwflJ8IONR2N926bmYuaxXrO7z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947" autoAdjust="0"/>
    <p:restoredTop sz="94660"/>
  </p:normalViewPr>
  <p:slideViewPr>
    <p:cSldViewPr snapToGrid="0">
      <p:cViewPr varScale="1">
        <p:scale>
          <a:sx n="87" d="100"/>
          <a:sy n="87" d="100"/>
        </p:scale>
        <p:origin x="64" y="1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customschemas.google.com/relationships/presentationmetadata" Target="meta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E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4" name="Google Shape;20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4" name="Google Shape;25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67bb54d984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g267bb54d984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55ac47f60a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55ac47f60a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g255ac47f60a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55ac47f60a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https://cdn.pixabay.com/photo/2018/03/21/06/30/community-3245739_1280.png</a:t>
            </a:r>
            <a:endParaRPr/>
          </a:p>
        </p:txBody>
      </p:sp>
      <p:sp>
        <p:nvSpPr>
          <p:cNvPr id="311" name="Google Shape;311;g255ac47f60a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7" name="Google Shape;3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3" name="Google Shape;32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9" name="Google Shape;32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255ac47f60a_0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255ac47f60a_0_9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g255ac47f60a_0_9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7" name="Google Shape;3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3" name="Google Shape;38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9" name="Google Shape;38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5" name="Google Shape;39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Dali is aimed at promoting citizens’ data literacy with a playful approach</a:t>
            </a: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55ac47f60a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 name="Google Shape;115;g255ac47f60a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s-ES"/>
              <a:t>Dali is aimed at promoting citizens’ data literacy with a playful approach</a:t>
            </a:r>
            <a:endParaRPr/>
          </a:p>
        </p:txBody>
      </p:sp>
      <p:sp>
        <p:nvSpPr>
          <p:cNvPr id="116" name="Google Shape;116;g255ac47f60a_0_7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s-E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255ac47f60a_0_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255ac47f60a_0_7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g255ac47f60a_0_7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55ac47f60a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55ac47f60a_0_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g255ac47f60a_0_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s-E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9" name="Google Shape;27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5"/>
        <p:cNvGrpSpPr/>
        <p:nvPr/>
      </p:nvGrpSpPr>
      <p:grpSpPr>
        <a:xfrm>
          <a:off x="0" y="0"/>
          <a:ext cx="0" cy="0"/>
          <a:chOff x="0" y="0"/>
          <a:chExt cx="0" cy="0"/>
        </a:xfrm>
      </p:grpSpPr>
      <p:sp>
        <p:nvSpPr>
          <p:cNvPr id="16" name="Google Shape;16;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3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 name="Google Shape;19;p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72"/>
        <p:cNvGrpSpPr/>
        <p:nvPr/>
      </p:nvGrpSpPr>
      <p:grpSpPr>
        <a:xfrm>
          <a:off x="0" y="0"/>
          <a:ext cx="0" cy="0"/>
          <a:chOff x="0" y="0"/>
          <a:chExt cx="0" cy="0"/>
        </a:xfrm>
      </p:grpSpPr>
      <p:sp>
        <p:nvSpPr>
          <p:cNvPr id="73" name="Google Shape;73;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4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78"/>
        <p:cNvGrpSpPr/>
        <p:nvPr/>
      </p:nvGrpSpPr>
      <p:grpSpPr>
        <a:xfrm>
          <a:off x="0" y="0"/>
          <a:ext cx="0" cy="0"/>
          <a:chOff x="0" y="0"/>
          <a:chExt cx="0" cy="0"/>
        </a:xfrm>
      </p:grpSpPr>
      <p:sp>
        <p:nvSpPr>
          <p:cNvPr id="79" name="Google Shape;79;p4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22"/>
        <p:cNvGrpSpPr/>
        <p:nvPr/>
      </p:nvGrpSpPr>
      <p:grpSpPr>
        <a:xfrm>
          <a:off x="0" y="0"/>
          <a:ext cx="0" cy="0"/>
          <a:chOff x="0" y="0"/>
          <a:chExt cx="0" cy="0"/>
        </a:xfrm>
      </p:grpSpPr>
      <p:sp>
        <p:nvSpPr>
          <p:cNvPr id="23" name="Google Shape;23;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26"/>
        <p:cNvGrpSpPr/>
        <p:nvPr/>
      </p:nvGrpSpPr>
      <p:grpSpPr>
        <a:xfrm>
          <a:off x="0" y="0"/>
          <a:ext cx="0" cy="0"/>
          <a:chOff x="0" y="0"/>
          <a:chExt cx="0" cy="0"/>
        </a:xfrm>
      </p:grpSpPr>
      <p:sp>
        <p:nvSpPr>
          <p:cNvPr id="27" name="Google Shape;27;p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31"/>
        <p:cNvGrpSpPr/>
        <p:nvPr/>
      </p:nvGrpSpPr>
      <p:grpSpPr>
        <a:xfrm>
          <a:off x="0" y="0"/>
          <a:ext cx="0" cy="0"/>
          <a:chOff x="0" y="0"/>
          <a:chExt cx="0" cy="0"/>
        </a:xfrm>
      </p:grpSpPr>
      <p:sp>
        <p:nvSpPr>
          <p:cNvPr id="32" name="Google Shape;32;p3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37"/>
        <p:cNvGrpSpPr/>
        <p:nvPr/>
      </p:nvGrpSpPr>
      <p:grpSpPr>
        <a:xfrm>
          <a:off x="0" y="0"/>
          <a:ext cx="0" cy="0"/>
          <a:chOff x="0" y="0"/>
          <a:chExt cx="0" cy="0"/>
        </a:xfrm>
      </p:grpSpPr>
      <p:sp>
        <p:nvSpPr>
          <p:cNvPr id="38" name="Google Shape;38;p3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43"/>
        <p:cNvGrpSpPr/>
        <p:nvPr/>
      </p:nvGrpSpPr>
      <p:grpSpPr>
        <a:xfrm>
          <a:off x="0" y="0"/>
          <a:ext cx="0" cy="0"/>
          <a:chOff x="0" y="0"/>
          <a:chExt cx="0" cy="0"/>
        </a:xfrm>
      </p:grpSpPr>
      <p:sp>
        <p:nvSpPr>
          <p:cNvPr id="44" name="Google Shape;44;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9"/>
        <p:cNvGrpSpPr/>
        <p:nvPr/>
      </p:nvGrpSpPr>
      <p:grpSpPr>
        <a:xfrm>
          <a:off x="0" y="0"/>
          <a:ext cx="0" cy="0"/>
          <a:chOff x="0" y="0"/>
          <a:chExt cx="0" cy="0"/>
        </a:xfrm>
      </p:grpSpPr>
      <p:sp>
        <p:nvSpPr>
          <p:cNvPr id="50" name="Google Shape;50;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2" name="Google Shape;52;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4" name="Google Shape;54;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58"/>
        <p:cNvGrpSpPr/>
        <p:nvPr/>
      </p:nvGrpSpPr>
      <p:grpSpPr>
        <a:xfrm>
          <a:off x="0" y="0"/>
          <a:ext cx="0" cy="0"/>
          <a:chOff x="0" y="0"/>
          <a:chExt cx="0" cy="0"/>
        </a:xfrm>
      </p:grpSpPr>
      <p:sp>
        <p:nvSpPr>
          <p:cNvPr id="59" name="Google Shape;59;p3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3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3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5"/>
        <p:cNvGrpSpPr/>
        <p:nvPr/>
      </p:nvGrpSpPr>
      <p:grpSpPr>
        <a:xfrm>
          <a:off x="0" y="0"/>
          <a:ext cx="0" cy="0"/>
          <a:chOff x="0" y="0"/>
          <a:chExt cx="0" cy="0"/>
        </a:xfrm>
      </p:grpSpPr>
      <p:sp>
        <p:nvSpPr>
          <p:cNvPr id="66" name="Google Shape;66;p3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39"/>
          <p:cNvSpPr>
            <a:spLocks noGrp="1"/>
          </p:cNvSpPr>
          <p:nvPr>
            <p:ph type="pic" idx="2"/>
          </p:nvPr>
        </p:nvSpPr>
        <p:spPr>
          <a:xfrm>
            <a:off x="5183188" y="987425"/>
            <a:ext cx="6172200" cy="4873625"/>
          </a:xfrm>
          <a:prstGeom prst="rect">
            <a:avLst/>
          </a:prstGeom>
          <a:noFill/>
          <a:ln>
            <a:noFill/>
          </a:ln>
        </p:spPr>
      </p:sp>
      <p:sp>
        <p:nvSpPr>
          <p:cNvPr id="68" name="Google Shape;68;p3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s-E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6.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7.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5.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2.pn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8" Type="http://schemas.openxmlformats.org/officeDocument/2006/relationships/image" Target="../media/image8.jpg"/><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7.xml"/><Relationship Id="rId16"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19.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D406E"/>
              </a:buClr>
              <a:buSzPts val="4000"/>
              <a:buFont typeface="Poppins Medium"/>
              <a:buNone/>
            </a:pPr>
            <a:r>
              <a:rPr lang="es-ES" sz="4000">
                <a:solidFill>
                  <a:srgbClr val="0D406E"/>
                </a:solidFill>
                <a:latin typeface="Poppins Medium"/>
                <a:ea typeface="Poppins Medium"/>
                <a:cs typeface="Poppins Medium"/>
                <a:sym typeface="Poppins Medium"/>
              </a:rPr>
              <a:t>City</a:t>
            </a:r>
            <a:br>
              <a:rPr lang="es-ES" sz="4000">
                <a:solidFill>
                  <a:srgbClr val="0D406E"/>
                </a:solidFill>
                <a:latin typeface="Poppins Medium"/>
                <a:ea typeface="Poppins Medium"/>
                <a:cs typeface="Poppins Medium"/>
                <a:sym typeface="Poppins Medium"/>
              </a:rPr>
            </a:br>
            <a:r>
              <a:rPr lang="es-ES" sz="4000">
                <a:solidFill>
                  <a:srgbClr val="0D406E"/>
                </a:solidFill>
                <a:latin typeface="Poppins Medium"/>
                <a:ea typeface="Poppins Medium"/>
                <a:cs typeface="Poppins Medium"/>
                <a:sym typeface="Poppins Medium"/>
              </a:rPr>
              <a:t>DATE</a:t>
            </a:r>
            <a:endParaRPr/>
          </a:p>
        </p:txBody>
      </p:sp>
      <p:sp>
        <p:nvSpPr>
          <p:cNvPr id="89" name="Google Shape;89;p1"/>
          <p:cNvSpPr txBox="1">
            <a:spLocks noGrp="1"/>
          </p:cNvSpPr>
          <p:nvPr>
            <p:ph type="body" idx="2"/>
          </p:nvPr>
        </p:nvSpPr>
        <p:spPr>
          <a:xfrm>
            <a:off x="7685903" y="1836025"/>
            <a:ext cx="4399005" cy="4181716"/>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0"/>
              </a:spcBef>
              <a:spcAft>
                <a:spcPts val="0"/>
              </a:spcAft>
              <a:buNone/>
            </a:pPr>
            <a:endParaRPr dirty="0"/>
          </a:p>
          <a:p>
            <a:pPr marL="457200" lvl="0" indent="0" algn="l" rtl="0">
              <a:lnSpc>
                <a:spcPct val="90000"/>
              </a:lnSpc>
              <a:spcBef>
                <a:spcPts val="0"/>
              </a:spcBef>
              <a:spcAft>
                <a:spcPts val="0"/>
              </a:spcAft>
              <a:buNone/>
            </a:pPr>
            <a:endParaRPr dirty="0"/>
          </a:p>
          <a:p>
            <a:pPr marL="457200" lvl="0" indent="0" algn="l" rtl="0">
              <a:lnSpc>
                <a:spcPct val="90000"/>
              </a:lnSpc>
              <a:spcBef>
                <a:spcPts val="0"/>
              </a:spcBef>
              <a:spcAft>
                <a:spcPts val="0"/>
              </a:spcAft>
              <a:buNone/>
            </a:pPr>
            <a:r>
              <a:rPr lang="es-ES" dirty="0" err="1"/>
              <a:t>Put</a:t>
            </a:r>
            <a:r>
              <a:rPr lang="es-ES" dirty="0"/>
              <a:t> </a:t>
            </a:r>
            <a:r>
              <a:rPr lang="es-ES" dirty="0" err="1"/>
              <a:t>your</a:t>
            </a:r>
            <a:r>
              <a:rPr lang="es-ES" dirty="0"/>
              <a:t> LOGO </a:t>
            </a:r>
            <a:r>
              <a:rPr lang="es-ES" dirty="0" err="1"/>
              <a:t>here</a:t>
            </a:r>
            <a:endParaRPr dirty="0"/>
          </a:p>
        </p:txBody>
      </p:sp>
      <p:pic>
        <p:nvPicPr>
          <p:cNvPr id="90" name="Google Shape;90;p1"/>
          <p:cNvPicPr preferRelativeResize="0"/>
          <p:nvPr/>
        </p:nvPicPr>
        <p:blipFill rotWithShape="1">
          <a:blip r:embed="rId3">
            <a:alphaModFix/>
          </a:blip>
          <a:srcRect/>
          <a:stretch/>
        </p:blipFill>
        <p:spPr>
          <a:xfrm>
            <a:off x="318069" y="430957"/>
            <a:ext cx="3928985" cy="5304678"/>
          </a:xfrm>
          <a:prstGeom prst="rect">
            <a:avLst/>
          </a:prstGeom>
          <a:noFill/>
          <a:ln>
            <a:noFill/>
          </a:ln>
        </p:spPr>
      </p:pic>
      <p:sp>
        <p:nvSpPr>
          <p:cNvPr id="91" name="Google Shape;91;p1"/>
          <p:cNvSpPr txBox="1"/>
          <p:nvPr/>
        </p:nvSpPr>
        <p:spPr>
          <a:xfrm>
            <a:off x="4659897" y="4238367"/>
            <a:ext cx="2531700" cy="10461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ctr" rtl="0">
              <a:lnSpc>
                <a:spcPct val="90000"/>
              </a:lnSpc>
              <a:spcBef>
                <a:spcPts val="0"/>
              </a:spcBef>
              <a:spcAft>
                <a:spcPts val="0"/>
              </a:spcAft>
              <a:buClr>
                <a:srgbClr val="0D406E"/>
              </a:buClr>
              <a:buSzPct val="100000"/>
              <a:buFont typeface="Poppins Medium"/>
              <a:buNone/>
            </a:pPr>
            <a:r>
              <a:rPr lang="es-ES" sz="4000" b="0" i="0" u="none" strike="noStrike" cap="none" dirty="0" err="1">
                <a:solidFill>
                  <a:srgbClr val="0D406E"/>
                </a:solidFill>
                <a:latin typeface="Poppins Medium"/>
                <a:ea typeface="Poppins Medium"/>
                <a:cs typeface="Poppins Medium"/>
                <a:sym typeface="Poppins Medium"/>
              </a:rPr>
              <a:t>Location</a:t>
            </a:r>
            <a:endParaRPr sz="1400" b="0" i="0" u="none" strike="noStrike" cap="none" dirty="0">
              <a:solidFill>
                <a:srgbClr val="000000"/>
              </a:solidFill>
              <a:latin typeface="Arial"/>
              <a:ea typeface="Arial"/>
              <a:cs typeface="Arial"/>
              <a:sym typeface="Arial"/>
            </a:endParaRPr>
          </a:p>
          <a:p>
            <a:pPr marL="0" marR="0" lvl="0" indent="0" algn="ctr" rtl="0">
              <a:lnSpc>
                <a:spcPct val="90000"/>
              </a:lnSpc>
              <a:spcBef>
                <a:spcPts val="0"/>
              </a:spcBef>
              <a:spcAft>
                <a:spcPts val="0"/>
              </a:spcAft>
              <a:buClr>
                <a:srgbClr val="0D406E"/>
              </a:buClr>
              <a:buSzPct val="100000"/>
              <a:buFont typeface="Poppins Medium"/>
              <a:buNone/>
            </a:pPr>
            <a:r>
              <a:rPr lang="es-ES" sz="4000" b="0" i="0" u="none" strike="noStrike" cap="none" dirty="0">
                <a:solidFill>
                  <a:srgbClr val="0D406E"/>
                </a:solidFill>
                <a:latin typeface="Poppins Medium"/>
                <a:ea typeface="Poppins Medium"/>
                <a:cs typeface="Poppins Medium"/>
                <a:sym typeface="Poppins Medium"/>
              </a:rPr>
              <a:t>Date</a:t>
            </a:r>
            <a:endParaRPr sz="1400" b="0" i="0" u="none" strike="noStrike" cap="none" dirty="0">
              <a:solidFill>
                <a:srgbClr val="000000"/>
              </a:solidFill>
              <a:latin typeface="Arial"/>
              <a:ea typeface="Arial"/>
              <a:cs typeface="Arial"/>
              <a:sym typeface="Arial"/>
            </a:endParaRPr>
          </a:p>
        </p:txBody>
      </p:sp>
      <p:sp>
        <p:nvSpPr>
          <p:cNvPr id="92" name="Google Shape;92;p1"/>
          <p:cNvSpPr txBox="1"/>
          <p:nvPr/>
        </p:nvSpPr>
        <p:spPr>
          <a:xfrm>
            <a:off x="4015214" y="929683"/>
            <a:ext cx="3902529" cy="2997200"/>
          </a:xfrm>
          <a:prstGeom prst="rect">
            <a:avLst/>
          </a:prstGeom>
          <a:noFill/>
          <a:ln>
            <a:noFill/>
          </a:ln>
        </p:spPr>
        <p:txBody>
          <a:bodyPr spcFirstLastPara="1" wrap="square" lIns="91425" tIns="45700" rIns="91425" bIns="45700" anchor="b" anchorCtr="0">
            <a:normAutofit fontScale="97500"/>
          </a:bodyPr>
          <a:lstStyle/>
          <a:p>
            <a:pPr marL="0" marR="0" lvl="0" indent="0" algn="ctr" rtl="0">
              <a:lnSpc>
                <a:spcPct val="90000"/>
              </a:lnSpc>
              <a:spcBef>
                <a:spcPts val="0"/>
              </a:spcBef>
              <a:spcAft>
                <a:spcPts val="0"/>
              </a:spcAft>
              <a:buClr>
                <a:srgbClr val="64B4C7"/>
              </a:buClr>
              <a:buSzPct val="100000"/>
              <a:buFont typeface="Poppins Medium"/>
              <a:buNone/>
            </a:pPr>
            <a:r>
              <a:rPr lang="es-ES" sz="7200" b="0" i="0" u="none" strike="noStrike" cap="none">
                <a:solidFill>
                  <a:srgbClr val="64B4C7"/>
                </a:solidFill>
                <a:latin typeface="Poppins Medium"/>
                <a:ea typeface="Poppins Medium"/>
                <a:cs typeface="Poppins Medium"/>
                <a:sym typeface="Poppins Medium"/>
              </a:rPr>
              <a:t>Playing</a:t>
            </a:r>
            <a:endParaRPr sz="7200" b="0" i="0" u="none" strike="noStrike" cap="none">
              <a:solidFill>
                <a:srgbClr val="64B4C7"/>
              </a:solidFill>
              <a:latin typeface="Poppins Medium"/>
              <a:ea typeface="Poppins Medium"/>
              <a:cs typeface="Poppins Medium"/>
              <a:sym typeface="Poppins Medium"/>
            </a:endParaRPr>
          </a:p>
          <a:p>
            <a:pPr marL="0" marR="0" lvl="0" indent="0" algn="ctr" rtl="0">
              <a:lnSpc>
                <a:spcPct val="90000"/>
              </a:lnSpc>
              <a:spcBef>
                <a:spcPts val="0"/>
              </a:spcBef>
              <a:spcAft>
                <a:spcPts val="0"/>
              </a:spcAft>
              <a:buClr>
                <a:srgbClr val="64B4C7"/>
              </a:buClr>
              <a:buSzPct val="100000"/>
              <a:buFont typeface="Poppins Medium"/>
              <a:buNone/>
            </a:pPr>
            <a:r>
              <a:rPr lang="es-ES" sz="7200" b="0" i="0" u="none" strike="noStrike" cap="none">
                <a:solidFill>
                  <a:srgbClr val="64B4C7"/>
                </a:solidFill>
                <a:latin typeface="Poppins Medium"/>
                <a:ea typeface="Poppins Medium"/>
                <a:cs typeface="Poppins Medium"/>
                <a:sym typeface="Poppins Medium"/>
              </a:rPr>
              <a:t>DALI</a:t>
            </a:r>
            <a:endParaRPr sz="1400" b="0" i="0" u="none" strike="noStrike" cap="none">
              <a:solidFill>
                <a:srgbClr val="000000"/>
              </a:solidFill>
              <a:latin typeface="Arial"/>
              <a:ea typeface="Arial"/>
              <a:cs typeface="Arial"/>
              <a:sym typeface="Arial"/>
            </a:endParaRPr>
          </a:p>
        </p:txBody>
      </p:sp>
      <p:pic>
        <p:nvPicPr>
          <p:cNvPr id="93" name="Google Shape;93;p1"/>
          <p:cNvPicPr preferRelativeResize="0"/>
          <p:nvPr/>
        </p:nvPicPr>
        <p:blipFill rotWithShape="1">
          <a:blip r:embed="rId4">
            <a:alphaModFix/>
          </a:blip>
          <a:srcRect/>
          <a:stretch/>
        </p:blipFill>
        <p:spPr>
          <a:xfrm>
            <a:off x="1803800" y="69841"/>
            <a:ext cx="838200" cy="295275"/>
          </a:xfrm>
          <a:prstGeom prst="rect">
            <a:avLst/>
          </a:prstGeom>
          <a:noFill/>
          <a:ln>
            <a:noFill/>
          </a:ln>
        </p:spPr>
      </p:pic>
      <p:pic>
        <p:nvPicPr>
          <p:cNvPr id="94" name="Google Shape;94;p1"/>
          <p:cNvPicPr preferRelativeResize="0"/>
          <p:nvPr/>
        </p:nvPicPr>
        <p:blipFill rotWithShape="1">
          <a:blip r:embed="rId5">
            <a:alphaModFix/>
          </a:blip>
          <a:srcRect/>
          <a:stretch/>
        </p:blipFill>
        <p:spPr>
          <a:xfrm>
            <a:off x="318075" y="5829100"/>
            <a:ext cx="3929101" cy="8250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2"/>
          <p:cNvSpPr txBox="1">
            <a:spLocks noGrp="1"/>
          </p:cNvSpPr>
          <p:nvPr>
            <p:ph type="title"/>
          </p:nvPr>
        </p:nvSpPr>
        <p:spPr>
          <a:xfrm>
            <a:off x="846788" y="97721"/>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err="1">
                <a:solidFill>
                  <a:srgbClr val="002060"/>
                </a:solidFill>
                <a:latin typeface="Poppins Medium"/>
                <a:ea typeface="Poppins Medium"/>
                <a:cs typeface="Poppins Medium"/>
                <a:sym typeface="Poppins Medium"/>
              </a:rPr>
              <a:t>Game</a:t>
            </a:r>
            <a:r>
              <a:rPr lang="es-ES" dirty="0">
                <a:solidFill>
                  <a:srgbClr val="002060"/>
                </a:solidFill>
                <a:latin typeface="Poppins Medium"/>
                <a:ea typeface="Poppins Medium"/>
                <a:cs typeface="Poppins Medium"/>
                <a:sym typeface="Poppins Medium"/>
              </a:rPr>
              <a:t> </a:t>
            </a:r>
            <a:r>
              <a:rPr lang="es-ES" dirty="0" err="1">
                <a:solidFill>
                  <a:srgbClr val="002060"/>
                </a:solidFill>
                <a:latin typeface="Poppins Medium"/>
                <a:ea typeface="Poppins Medium"/>
                <a:cs typeface="Poppins Medium"/>
                <a:sym typeface="Poppins Medium"/>
              </a:rPr>
              <a:t>of</a:t>
            </a:r>
            <a:r>
              <a:rPr lang="es-ES" dirty="0">
                <a:solidFill>
                  <a:srgbClr val="002060"/>
                </a:solidFill>
                <a:latin typeface="Poppins Medium"/>
                <a:ea typeface="Poppins Medium"/>
                <a:cs typeface="Poppins Medium"/>
                <a:sym typeface="Poppins Medium"/>
              </a:rPr>
              <a:t> </a:t>
            </a:r>
            <a:r>
              <a:rPr lang="es-ES" dirty="0" err="1">
                <a:solidFill>
                  <a:srgbClr val="002060"/>
                </a:solidFill>
                <a:latin typeface="Poppins Medium"/>
                <a:ea typeface="Poppins Medium"/>
                <a:cs typeface="Poppins Medium"/>
                <a:sym typeface="Poppins Medium"/>
              </a:rPr>
              <a:t>phones</a:t>
            </a:r>
            <a:endParaRPr dirty="0">
              <a:solidFill>
                <a:srgbClr val="002060"/>
              </a:solidFill>
              <a:latin typeface="Poppins Medium"/>
              <a:ea typeface="Poppins Medium"/>
              <a:cs typeface="Poppins Medium"/>
              <a:sym typeface="Poppins Medium"/>
            </a:endParaRPr>
          </a:p>
        </p:txBody>
      </p:sp>
      <p:sp>
        <p:nvSpPr>
          <p:cNvPr id="194" name="Google Shape;194;p12"/>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95" name="Google Shape;195;p12"/>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player</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who</a:t>
            </a:r>
            <a:r>
              <a:rPr lang="es-ES" sz="1800" b="0" i="0" u="none" strike="noStrike" cap="none" dirty="0">
                <a:solidFill>
                  <a:srgbClr val="0D406E"/>
                </a:solidFill>
                <a:latin typeface="Calibri"/>
                <a:ea typeface="Calibri"/>
                <a:cs typeface="Calibri"/>
                <a:sym typeface="Calibri"/>
              </a:rPr>
              <a:t> won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most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amount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of</a:t>
            </a:r>
            <a:r>
              <a:rPr lang="es-ES" sz="1800" b="0" i="0" u="none" strike="noStrike" cap="none" dirty="0">
                <a:solidFill>
                  <a:srgbClr val="0D406E"/>
                </a:solidFill>
                <a:latin typeface="Calibri"/>
                <a:ea typeface="Calibri"/>
                <a:cs typeface="Calibri"/>
                <a:sym typeface="Calibri"/>
              </a:rPr>
              <a:t> rounds </a:t>
            </a:r>
            <a:r>
              <a:rPr lang="es-ES" sz="1800" b="0" i="0" u="none" strike="noStrike" cap="none" dirty="0" err="1">
                <a:solidFill>
                  <a:srgbClr val="0D406E"/>
                </a:solidFill>
                <a:latin typeface="Calibri"/>
                <a:ea typeface="Calibri"/>
                <a:cs typeface="Calibri"/>
                <a:sym typeface="Calibri"/>
              </a:rPr>
              <a:t>wins</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game</a:t>
            </a:r>
            <a:endParaRPr sz="1800" b="0" i="0" u="none" strike="noStrike" cap="none" dirty="0">
              <a:solidFill>
                <a:srgbClr val="0D406E"/>
              </a:solidFill>
              <a:latin typeface="Calibri"/>
              <a:ea typeface="Calibri"/>
              <a:cs typeface="Calibri"/>
              <a:sym typeface="Calibri"/>
            </a:endParaRPr>
          </a:p>
        </p:txBody>
      </p:sp>
      <p:sp>
        <p:nvSpPr>
          <p:cNvPr id="196" name="Google Shape;196;p12"/>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dirty="0">
              <a:solidFill>
                <a:srgbClr val="0D40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dirty="0" err="1">
                <a:solidFill>
                  <a:srgbClr val="0D406E"/>
                </a:solidFill>
                <a:latin typeface="Calibri"/>
                <a:ea typeface="Calibri"/>
                <a:cs typeface="Calibri"/>
                <a:sym typeface="Calibri"/>
              </a:rPr>
              <a:t>Browse</a:t>
            </a:r>
            <a:r>
              <a:rPr lang="fr-FR" sz="1800" b="0" i="0" u="none" strike="noStrike" cap="none" dirty="0">
                <a:solidFill>
                  <a:srgbClr val="0D406E"/>
                </a:solidFill>
                <a:latin typeface="Calibri"/>
                <a:ea typeface="Calibri"/>
                <a:cs typeface="Calibri"/>
                <a:sym typeface="Calibri"/>
              </a:rPr>
              <a:t> the web </a:t>
            </a:r>
            <a:r>
              <a:rPr lang="fr-FR" sz="1800" b="0" i="0" u="none" strike="noStrike" cap="none" dirty="0" err="1">
                <a:solidFill>
                  <a:srgbClr val="0D406E"/>
                </a:solidFill>
                <a:latin typeface="Calibri"/>
                <a:ea typeface="Calibri"/>
                <a:cs typeface="Calibri"/>
                <a:sym typeface="Calibri"/>
              </a:rPr>
              <a:t>quickly</a:t>
            </a:r>
            <a:r>
              <a:rPr lang="fr-FR" sz="1800" b="0" i="0" u="none" strike="noStrike" cap="none" dirty="0">
                <a:solidFill>
                  <a:srgbClr val="0D406E"/>
                </a:solidFill>
                <a:latin typeface="Calibri"/>
                <a:ea typeface="Calibri"/>
                <a:cs typeface="Calibri"/>
                <a:sym typeface="Calibri"/>
              </a:rPr>
              <a:t> to </a:t>
            </a:r>
            <a:r>
              <a:rPr lang="fr-FR" sz="1800" b="0" i="0" u="none" strike="noStrike" cap="none" dirty="0" err="1">
                <a:solidFill>
                  <a:srgbClr val="0D406E"/>
                </a:solidFill>
                <a:latin typeface="Calibri"/>
                <a:ea typeface="Calibri"/>
                <a:cs typeface="Calibri"/>
                <a:sym typeface="Calibri"/>
              </a:rPr>
              <a:t>find</a:t>
            </a:r>
            <a:r>
              <a:rPr lang="fr-FR" sz="1800" b="0" i="0" u="none" strike="noStrike" cap="none" dirty="0">
                <a:solidFill>
                  <a:srgbClr val="0D406E"/>
                </a:solidFill>
                <a:latin typeface="Calibri"/>
                <a:ea typeface="Calibri"/>
                <a:cs typeface="Calibri"/>
                <a:sym typeface="Calibri"/>
              </a:rPr>
              <a:t> the </a:t>
            </a:r>
            <a:r>
              <a:rPr lang="fr-FR" sz="1800" b="0" i="0" u="none" strike="noStrike" cap="none" dirty="0" err="1">
                <a:solidFill>
                  <a:srgbClr val="0D406E"/>
                </a:solidFill>
                <a:latin typeface="Calibri"/>
                <a:ea typeface="Calibri"/>
                <a:cs typeface="Calibri"/>
                <a:sym typeface="Calibri"/>
              </a:rPr>
              <a:t>result</a:t>
            </a:r>
            <a:r>
              <a:rPr lang="fr-FR" sz="1800" b="0" i="0" u="none" strike="noStrike" cap="none" dirty="0">
                <a:solidFill>
                  <a:srgbClr val="0D406E"/>
                </a:solidFill>
                <a:latin typeface="Calibri"/>
                <a:ea typeface="Calibri"/>
                <a:cs typeface="Calibri"/>
                <a:sym typeface="Calibri"/>
              </a:rPr>
              <a:t> </a:t>
            </a:r>
            <a:r>
              <a:rPr lang="fr-FR" sz="1800" b="0" i="0" u="none" strike="noStrike" cap="none" dirty="0" err="1">
                <a:solidFill>
                  <a:srgbClr val="0D406E"/>
                </a:solidFill>
                <a:latin typeface="Calibri"/>
                <a:ea typeface="Calibri"/>
                <a:cs typeface="Calibri"/>
                <a:sym typeface="Calibri"/>
              </a:rPr>
              <a:t>that</a:t>
            </a:r>
            <a:r>
              <a:rPr lang="fr-FR" sz="1800" b="0" i="0" u="none" strike="noStrike" cap="none" dirty="0">
                <a:solidFill>
                  <a:srgbClr val="0D406E"/>
                </a:solidFill>
                <a:latin typeface="Calibri"/>
                <a:ea typeface="Calibri"/>
                <a:cs typeface="Calibri"/>
                <a:sym typeface="Calibri"/>
              </a:rPr>
              <a:t> </a:t>
            </a:r>
            <a:r>
              <a:rPr lang="fr-FR" sz="1800" b="0" i="0" u="none" strike="noStrike" cap="none" dirty="0" err="1">
                <a:solidFill>
                  <a:srgbClr val="0D406E"/>
                </a:solidFill>
                <a:latin typeface="Calibri"/>
                <a:ea typeface="Calibri"/>
                <a:cs typeface="Calibri"/>
                <a:sym typeface="Calibri"/>
              </a:rPr>
              <a:t>fits</a:t>
            </a:r>
            <a:r>
              <a:rPr lang="fr-FR" sz="1800" b="0" i="0" u="none" strike="noStrike" cap="none" dirty="0">
                <a:solidFill>
                  <a:srgbClr val="0D406E"/>
                </a:solidFill>
                <a:latin typeface="Calibri"/>
                <a:ea typeface="Calibri"/>
                <a:cs typeface="Calibri"/>
                <a:sym typeface="Calibri"/>
              </a:rPr>
              <a:t> best the</a:t>
            </a:r>
          </a:p>
          <a:p>
            <a:pPr marL="0" marR="0" lvl="0" indent="0" algn="ctr" rtl="0">
              <a:lnSpc>
                <a:spcPct val="100000"/>
              </a:lnSpc>
              <a:spcBef>
                <a:spcPts val="0"/>
              </a:spcBef>
              <a:spcAft>
                <a:spcPts val="0"/>
              </a:spcAft>
              <a:buClr>
                <a:srgbClr val="000000"/>
              </a:buClr>
              <a:buSzPts val="1800"/>
              <a:buFont typeface="Arial"/>
              <a:buNone/>
            </a:pPr>
            <a:r>
              <a:rPr lang="fr-FR" sz="1800" b="0" i="0" u="none" strike="noStrike" cap="none" dirty="0">
                <a:solidFill>
                  <a:srgbClr val="0D406E"/>
                </a:solidFill>
                <a:latin typeface="Calibri"/>
                <a:ea typeface="Calibri"/>
                <a:cs typeface="Calibri"/>
                <a:sym typeface="Calibri"/>
              </a:rPr>
              <a:t>description of the </a:t>
            </a:r>
            <a:r>
              <a:rPr lang="fr-FR" sz="1800" b="0" i="0" u="none" strike="noStrike" cap="none" dirty="0" err="1">
                <a:solidFill>
                  <a:srgbClr val="0D406E"/>
                </a:solidFill>
                <a:latin typeface="Calibri"/>
                <a:ea typeface="Calibri"/>
                <a:cs typeface="Calibri"/>
                <a:sym typeface="Calibri"/>
              </a:rPr>
              <a:t>card</a:t>
            </a:r>
            <a:endParaRPr sz="18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endParaRPr sz="2400" b="0" i="0" u="none" strike="noStrike" cap="none" dirty="0">
              <a:solidFill>
                <a:schemeClr val="lt1"/>
              </a:solidFill>
              <a:latin typeface="Calibri"/>
              <a:ea typeface="Calibri"/>
              <a:cs typeface="Calibri"/>
              <a:sym typeface="Calibri"/>
            </a:endParaRPr>
          </a:p>
        </p:txBody>
      </p:sp>
      <p:pic>
        <p:nvPicPr>
          <p:cNvPr id="197" name="Google Shape;197;p12"/>
          <p:cNvPicPr preferRelativeResize="0"/>
          <p:nvPr/>
        </p:nvPicPr>
        <p:blipFill rotWithShape="1">
          <a:blip r:embed="rId3">
            <a:alphaModFix/>
          </a:blip>
          <a:srcRect/>
          <a:stretch/>
        </p:blipFill>
        <p:spPr>
          <a:xfrm>
            <a:off x="4375250" y="3504690"/>
            <a:ext cx="598714" cy="598714"/>
          </a:xfrm>
          <a:prstGeom prst="rect">
            <a:avLst/>
          </a:prstGeom>
          <a:noFill/>
          <a:ln>
            <a:noFill/>
          </a:ln>
        </p:spPr>
      </p:pic>
      <p:pic>
        <p:nvPicPr>
          <p:cNvPr id="198" name="Google Shape;198;p12"/>
          <p:cNvPicPr preferRelativeResize="0"/>
          <p:nvPr/>
        </p:nvPicPr>
        <p:blipFill rotWithShape="1">
          <a:blip r:embed="rId4">
            <a:alphaModFix/>
          </a:blip>
          <a:srcRect/>
          <a:stretch/>
        </p:blipFill>
        <p:spPr>
          <a:xfrm>
            <a:off x="4419766" y="2359369"/>
            <a:ext cx="598714" cy="598714"/>
          </a:xfrm>
          <a:prstGeom prst="rect">
            <a:avLst/>
          </a:prstGeom>
          <a:noFill/>
          <a:ln>
            <a:noFill/>
          </a:ln>
        </p:spPr>
      </p:pic>
      <p:pic>
        <p:nvPicPr>
          <p:cNvPr id="199" name="Google Shape;199;p12"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200" name="Google Shape;200;p12"/>
          <p:cNvSpPr txBox="1"/>
          <p:nvPr/>
        </p:nvSpPr>
        <p:spPr>
          <a:xfrm>
            <a:off x="5989475" y="2634833"/>
            <a:ext cx="4377000" cy="646500"/>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err="1">
                <a:solidFill>
                  <a:srgbClr val="0D406E"/>
                </a:solidFill>
                <a:latin typeface="Calibri"/>
                <a:ea typeface="Calibri"/>
                <a:cs typeface="Calibri"/>
                <a:sym typeface="Calibri"/>
              </a:rPr>
              <a:t>Sharing</a:t>
            </a:r>
            <a:r>
              <a:rPr lang="es-ES" sz="1800" b="0" i="0" u="none" strike="noStrike" cap="none" dirty="0">
                <a:solidFill>
                  <a:srgbClr val="0D406E"/>
                </a:solidFill>
                <a:latin typeface="Calibri"/>
                <a:ea typeface="Calibri"/>
                <a:cs typeface="Calibri"/>
                <a:sym typeface="Calibri"/>
              </a:rPr>
              <a:t> and </a:t>
            </a:r>
            <a:r>
              <a:rPr lang="es-ES" sz="1800" b="0" i="0" u="none" strike="noStrike" cap="none" dirty="0" err="1">
                <a:solidFill>
                  <a:srgbClr val="0D406E"/>
                </a:solidFill>
                <a:latin typeface="Calibri"/>
                <a:ea typeface="Calibri"/>
                <a:cs typeface="Calibri"/>
                <a:sym typeface="Calibri"/>
              </a:rPr>
              <a:t>communicating</a:t>
            </a:r>
            <a:r>
              <a:rPr lang="es-ES" sz="1800" b="0" i="0" u="none" strike="noStrike" cap="none" dirty="0">
                <a:solidFill>
                  <a:srgbClr val="0D406E"/>
                </a:solidFill>
                <a:latin typeface="Calibri"/>
                <a:ea typeface="Calibri"/>
                <a:cs typeface="Calibri"/>
                <a:sym typeface="Calibri"/>
              </a:rPr>
              <a:t> data sets </a:t>
            </a:r>
            <a:r>
              <a:rPr lang="es-ES" sz="1800" b="0" i="0" u="none" strike="noStrike" cap="none" dirty="0" err="1">
                <a:solidFill>
                  <a:srgbClr val="0D406E"/>
                </a:solidFill>
                <a:latin typeface="Calibri"/>
                <a:ea typeface="Calibri"/>
                <a:cs typeface="Calibri"/>
                <a:sym typeface="Calibri"/>
              </a:rPr>
              <a:t>that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already</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exist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under</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ethical</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considerations</a:t>
            </a:r>
            <a:endParaRPr sz="1400" b="0" i="0" u="none" strike="noStrike" cap="none" dirty="0">
              <a:solidFill>
                <a:srgbClr val="000000"/>
              </a:solidFill>
              <a:latin typeface="Arial"/>
              <a:ea typeface="Arial"/>
              <a:cs typeface="Arial"/>
              <a:sym typeface="Arial"/>
            </a:endParaRPr>
          </a:p>
        </p:txBody>
      </p:sp>
      <p:pic>
        <p:nvPicPr>
          <p:cNvPr id="201" name="Google Shape;201;p12" descr="Logotipo, nombre de la empresa&#10;&#10;Descripción generada automáticamente"/>
          <p:cNvPicPr preferRelativeResize="0"/>
          <p:nvPr/>
        </p:nvPicPr>
        <p:blipFill rotWithShape="1">
          <a:blip r:embed="rId6">
            <a:alphaModFix/>
          </a:blip>
          <a:srcRect/>
          <a:stretch/>
        </p:blipFill>
        <p:spPr>
          <a:xfrm>
            <a:off x="1724551" y="2552054"/>
            <a:ext cx="1892300" cy="2679700"/>
          </a:xfrm>
          <a:prstGeom prst="rect">
            <a:avLst/>
          </a:prstGeom>
          <a:noFill/>
          <a:ln>
            <a:noFill/>
          </a:ln>
        </p:spPr>
      </p:pic>
      <p:pic>
        <p:nvPicPr>
          <p:cNvPr id="2" name="Picture 1">
            <a:extLst>
              <a:ext uri="{FF2B5EF4-FFF2-40B4-BE49-F238E27FC236}">
                <a16:creationId xmlns:a16="http://schemas.microsoft.com/office/drawing/2014/main" id="{8ECA60A9-BB20-E129-A924-E23873633C6E}"/>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536569" y="4007634"/>
            <a:ext cx="1998483" cy="1540754"/>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 chain</a:t>
            </a:r>
            <a:endParaRPr>
              <a:solidFill>
                <a:srgbClr val="002060"/>
              </a:solidFill>
              <a:latin typeface="Poppins Medium"/>
              <a:ea typeface="Poppins Medium"/>
              <a:cs typeface="Poppins Medium"/>
              <a:sym typeface="Poppins Medium"/>
            </a:endParaRPr>
          </a:p>
        </p:txBody>
      </p:sp>
      <p:sp>
        <p:nvSpPr>
          <p:cNvPr id="245" name="Google Shape;245;p16"/>
          <p:cNvSpPr/>
          <p:nvPr/>
        </p:nvSpPr>
        <p:spPr>
          <a:xfrm>
            <a:off x="4719132" y="2356038"/>
            <a:ext cx="6917700" cy="10731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800" dirty="0">
                <a:solidFill>
                  <a:srgbClr val="0D406E"/>
                </a:solidFill>
                <a:latin typeface="Calibri"/>
                <a:ea typeface="Calibri"/>
                <a:cs typeface="Calibri"/>
                <a:sym typeface="Calibri"/>
              </a:rPr>
              <a:t>     Understanding data activism movements and how these can change stakeholder’s use of data.</a:t>
            </a:r>
            <a:endParaRPr lang="en-GB" sz="1800" b="0" i="0" u="none" strike="noStrike" cap="none" dirty="0">
              <a:solidFill>
                <a:schemeClr val="lt1"/>
              </a:solidFill>
              <a:latin typeface="Calibri"/>
              <a:ea typeface="Calibri"/>
              <a:cs typeface="Calibri"/>
              <a:sym typeface="Calibri"/>
            </a:endParaRPr>
          </a:p>
        </p:txBody>
      </p:sp>
      <p:sp>
        <p:nvSpPr>
          <p:cNvPr id="246" name="Google Shape;246;p16"/>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dirty="0">
                <a:solidFill>
                  <a:srgbClr val="0D406E"/>
                </a:solidFill>
                <a:latin typeface="Calibri"/>
                <a:ea typeface="Calibri"/>
                <a:cs typeface="Calibri"/>
                <a:sym typeface="Calibri"/>
              </a:rPr>
              <a:t>    </a:t>
            </a:r>
            <a:r>
              <a:rPr lang="en-GB" sz="1800" dirty="0">
                <a:solidFill>
                  <a:srgbClr val="0D406E"/>
                </a:solidFill>
                <a:latin typeface="Calibri"/>
                <a:ea typeface="Calibri"/>
                <a:cs typeface="Calibri"/>
                <a:sym typeface="Calibri"/>
              </a:rPr>
              <a:t>Once a chain of 6 cards has been formed between two teammates, they are declared the winners and the game ends.</a:t>
            </a:r>
            <a:endParaRPr lang="en-US" sz="1800" dirty="0">
              <a:solidFill>
                <a:srgbClr val="0D406E"/>
              </a:solidFill>
              <a:latin typeface="Calibri"/>
              <a:ea typeface="Calibri"/>
              <a:cs typeface="Calibri"/>
              <a:sym typeface="Calibri"/>
            </a:endParaRPr>
          </a:p>
        </p:txBody>
      </p:sp>
      <p:sp>
        <p:nvSpPr>
          <p:cNvPr id="247" name="Google Shape;247;p16"/>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800" dirty="0">
                <a:solidFill>
                  <a:srgbClr val="0D406E"/>
                </a:solidFill>
                <a:latin typeface="Calibri"/>
                <a:ea typeface="Calibri"/>
                <a:cs typeface="Calibri"/>
                <a:sym typeface="Calibri"/>
              </a:rPr>
              <a:t>      Players take the roles of data activists and data brokers. Inspired by Magic the Gathering</a:t>
            </a:r>
            <a:endParaRPr sz="1800" b="0" i="0" u="none" strike="noStrike" cap="none" dirty="0">
              <a:solidFill>
                <a:schemeClr val="lt1"/>
              </a:solidFill>
              <a:latin typeface="Calibri"/>
              <a:ea typeface="Calibri"/>
              <a:cs typeface="Calibri"/>
              <a:sym typeface="Calibri"/>
            </a:endParaRPr>
          </a:p>
        </p:txBody>
      </p:sp>
      <p:pic>
        <p:nvPicPr>
          <p:cNvPr id="248" name="Google Shape;248;p16"/>
          <p:cNvPicPr preferRelativeResize="0"/>
          <p:nvPr/>
        </p:nvPicPr>
        <p:blipFill rotWithShape="1">
          <a:blip r:embed="rId3">
            <a:alphaModFix/>
          </a:blip>
          <a:srcRect/>
          <a:stretch/>
        </p:blipFill>
        <p:spPr>
          <a:xfrm>
            <a:off x="4443525" y="3537857"/>
            <a:ext cx="598714" cy="598714"/>
          </a:xfrm>
          <a:prstGeom prst="rect">
            <a:avLst/>
          </a:prstGeom>
          <a:noFill/>
          <a:ln>
            <a:noFill/>
          </a:ln>
        </p:spPr>
      </p:pic>
      <p:pic>
        <p:nvPicPr>
          <p:cNvPr id="249" name="Google Shape;249;p16"/>
          <p:cNvPicPr preferRelativeResize="0"/>
          <p:nvPr/>
        </p:nvPicPr>
        <p:blipFill rotWithShape="1">
          <a:blip r:embed="rId4">
            <a:alphaModFix/>
          </a:blip>
          <a:srcRect/>
          <a:stretch/>
        </p:blipFill>
        <p:spPr>
          <a:xfrm>
            <a:off x="4443525" y="2182150"/>
            <a:ext cx="598714" cy="682167"/>
          </a:xfrm>
          <a:prstGeom prst="rect">
            <a:avLst/>
          </a:prstGeom>
          <a:noFill/>
          <a:ln>
            <a:noFill/>
          </a:ln>
        </p:spPr>
      </p:pic>
      <p:pic>
        <p:nvPicPr>
          <p:cNvPr id="250" name="Google Shape;250;p16" descr="Logotipo, Icono&#10;&#10;Descripción generada automáticamente"/>
          <p:cNvPicPr preferRelativeResize="0"/>
          <p:nvPr/>
        </p:nvPicPr>
        <p:blipFill rotWithShape="1">
          <a:blip r:embed="rId5">
            <a:alphaModFix/>
          </a:blip>
          <a:srcRect/>
          <a:stretch/>
        </p:blipFill>
        <p:spPr>
          <a:xfrm>
            <a:off x="4443525" y="4678775"/>
            <a:ext cx="663939" cy="663939"/>
          </a:xfrm>
          <a:prstGeom prst="rect">
            <a:avLst/>
          </a:prstGeom>
          <a:noFill/>
          <a:ln>
            <a:noFill/>
          </a:ln>
        </p:spPr>
      </p:pic>
      <p:pic>
        <p:nvPicPr>
          <p:cNvPr id="251" name="Google Shape;251;p16"/>
          <p:cNvPicPr preferRelativeResize="0"/>
          <p:nvPr/>
        </p:nvPicPr>
        <p:blipFill>
          <a:blip r:embed="rId6">
            <a:alphaModFix/>
          </a:blip>
          <a:stretch>
            <a:fillRect/>
          </a:stretch>
        </p:blipFill>
        <p:spPr>
          <a:xfrm>
            <a:off x="435100" y="2126018"/>
            <a:ext cx="3114675" cy="3352800"/>
          </a:xfrm>
          <a:prstGeom prst="rect">
            <a:avLst/>
          </a:prstGeom>
          <a:noFill/>
          <a:ln>
            <a:noFill/>
          </a:ln>
        </p:spPr>
      </p:pic>
      <p:pic>
        <p:nvPicPr>
          <p:cNvPr id="2" name="Picture 1">
            <a:extLst>
              <a:ext uri="{FF2B5EF4-FFF2-40B4-BE49-F238E27FC236}">
                <a16:creationId xmlns:a16="http://schemas.microsoft.com/office/drawing/2014/main" id="{4D5B1759-0312-CA42-3CCD-58550BAC2FA9}"/>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6707" y="1450093"/>
            <a:ext cx="1079500" cy="150939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Data Takeover</a:t>
            </a:r>
            <a:endParaRPr>
              <a:solidFill>
                <a:srgbClr val="002060"/>
              </a:solidFill>
              <a:latin typeface="Poppins Medium"/>
              <a:ea typeface="Poppins Medium"/>
              <a:cs typeface="Poppins Medium"/>
              <a:sym typeface="Poppins Medium"/>
            </a:endParaRPr>
          </a:p>
        </p:txBody>
      </p:sp>
      <p:sp>
        <p:nvSpPr>
          <p:cNvPr id="232" name="Google Shape;232;p15"/>
          <p:cNvSpPr/>
          <p:nvPr/>
        </p:nvSpPr>
        <p:spPr>
          <a:xfrm>
            <a:off x="4719123" y="24871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1800" i="0" u="none" strike="noStrike" cap="none" dirty="0">
                <a:solidFill>
                  <a:schemeClr val="dk1"/>
                </a:solidFill>
                <a:highlight>
                  <a:srgbClr val="FFFFFF"/>
                </a:highlight>
                <a:latin typeface="Calibri"/>
                <a:ea typeface="Calibri"/>
                <a:cs typeface="Calibri"/>
                <a:sym typeface="Calibri"/>
              </a:rPr>
              <a:t> </a:t>
            </a:r>
          </a:p>
          <a:p>
            <a:pPr marL="0" marR="0" lvl="0" indent="0" algn="ctr" rtl="0">
              <a:lnSpc>
                <a:spcPct val="100000"/>
              </a:lnSpc>
              <a:spcBef>
                <a:spcPts val="0"/>
              </a:spcBef>
              <a:spcAft>
                <a:spcPts val="0"/>
              </a:spcAft>
              <a:buClr>
                <a:srgbClr val="000000"/>
              </a:buClr>
              <a:buSzPts val="2400"/>
              <a:buFont typeface="Arial"/>
              <a:buNone/>
            </a:pPr>
            <a:r>
              <a:rPr lang="en-US" sz="1800" dirty="0">
                <a:solidFill>
                  <a:srgbClr val="0D406E"/>
                </a:solidFill>
                <a:latin typeface="Calibri"/>
                <a:ea typeface="Calibri"/>
                <a:cs typeface="Calibri"/>
                <a:sym typeface="Calibri"/>
              </a:rPr>
              <a:t>  </a:t>
            </a:r>
            <a:r>
              <a:rPr lang="en-US" sz="1800" i="0" u="none" strike="noStrike" cap="none" dirty="0">
                <a:solidFill>
                  <a:srgbClr val="0D406E"/>
                </a:solidFill>
                <a:latin typeface="Calibri"/>
                <a:ea typeface="Calibri"/>
                <a:cs typeface="Calibri"/>
                <a:sym typeface="Calibri"/>
              </a:rPr>
              <a:t>Knowing that data have a value</a:t>
            </a:r>
            <a:r>
              <a:rPr lang="en-US" sz="1800" dirty="0">
                <a:solidFill>
                  <a:srgbClr val="0D406E"/>
                </a:solidFill>
                <a:latin typeface="Calibri"/>
                <a:ea typeface="Calibri"/>
                <a:cs typeface="Calibri"/>
                <a:sym typeface="Calibri"/>
              </a:rPr>
              <a:t>;</a:t>
            </a:r>
            <a:r>
              <a:rPr lang="en-US" sz="1800" i="0" u="none" strike="noStrike" cap="none" dirty="0">
                <a:solidFill>
                  <a:srgbClr val="0D406E"/>
                </a:solidFill>
                <a:latin typeface="Calibri"/>
                <a:ea typeface="Calibri"/>
                <a:cs typeface="Calibri"/>
                <a:sym typeface="Calibri"/>
              </a:rPr>
              <a:t> </a:t>
            </a:r>
          </a:p>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Knowing data can be used for multiple purposes</a:t>
            </a:r>
            <a:endParaRPr lang="en-US" sz="180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endParaRPr lang="en-US" sz="1800" i="0" u="none" strike="noStrike" cap="none" dirty="0">
              <a:solidFill>
                <a:schemeClr val="lt1"/>
              </a:solidFill>
              <a:latin typeface="Calibri"/>
              <a:ea typeface="Calibri"/>
              <a:cs typeface="Calibri"/>
              <a:sym typeface="Calibri"/>
            </a:endParaRPr>
          </a:p>
        </p:txBody>
      </p:sp>
      <p:sp>
        <p:nvSpPr>
          <p:cNvPr id="233" name="Google Shape;233;p15"/>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1800" dirty="0">
                <a:solidFill>
                  <a:srgbClr val="0D406E"/>
                </a:solidFill>
                <a:latin typeface="Calibri"/>
                <a:ea typeface="Calibri"/>
                <a:cs typeface="Calibri"/>
                <a:sym typeface="Calibri"/>
              </a:rPr>
              <a:t> </a:t>
            </a:r>
            <a:r>
              <a:rPr lang="en-US" sz="1800" i="0" u="none" strike="noStrike" cap="none" dirty="0">
                <a:solidFill>
                  <a:srgbClr val="0D406E"/>
                </a:solidFill>
                <a:latin typeface="Calibri"/>
                <a:ea typeface="Calibri"/>
                <a:cs typeface="Calibri"/>
                <a:sym typeface="Calibri"/>
              </a:rPr>
              <a:t>A player wins when all opponents have lost all their Powerful Actors</a:t>
            </a:r>
            <a:r>
              <a:rPr lang="en-US" sz="1800" dirty="0">
                <a:solidFill>
                  <a:srgbClr val="0D406E"/>
                </a:solidFill>
                <a:latin typeface="Calibri"/>
                <a:ea typeface="Calibri"/>
                <a:cs typeface="Calibri"/>
                <a:sym typeface="Calibri"/>
              </a:rPr>
              <a:t> cards</a:t>
            </a:r>
            <a:r>
              <a:rPr lang="en-US" sz="1800" i="0" u="none" strike="noStrike" cap="none" dirty="0">
                <a:solidFill>
                  <a:srgbClr val="0D406E"/>
                </a:solidFill>
                <a:latin typeface="Calibri"/>
                <a:ea typeface="Calibri"/>
                <a:cs typeface="Calibri"/>
                <a:sym typeface="Calibri"/>
              </a:rPr>
              <a:t>.</a:t>
            </a:r>
            <a:endParaRPr lang="en-US" sz="1800" i="0" u="none" strike="noStrike" cap="none" dirty="0">
              <a:solidFill>
                <a:schemeClr val="lt1"/>
              </a:solidFill>
              <a:latin typeface="Calibri"/>
              <a:ea typeface="Calibri"/>
              <a:cs typeface="Calibri"/>
              <a:sym typeface="Calibri"/>
            </a:endParaRPr>
          </a:p>
        </p:txBody>
      </p:sp>
      <p:sp>
        <p:nvSpPr>
          <p:cNvPr id="234" name="Google Shape;234;p15"/>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GB" sz="1800" dirty="0">
                <a:solidFill>
                  <a:srgbClr val="0D406E"/>
                </a:solidFill>
                <a:latin typeface="Calibri"/>
                <a:ea typeface="Calibri"/>
                <a:cs typeface="Calibri"/>
                <a:sym typeface="Calibri"/>
              </a:rPr>
              <a:t>  </a:t>
            </a:r>
            <a:r>
              <a:rPr lang="en-GB" sz="1800" i="0" u="none" strike="noStrike" cap="none" dirty="0">
                <a:solidFill>
                  <a:srgbClr val="0D406E"/>
                </a:solidFill>
                <a:latin typeface="Calibri"/>
                <a:ea typeface="Calibri"/>
                <a:cs typeface="Calibri"/>
                <a:sym typeface="Calibri"/>
              </a:rPr>
              <a:t>The game features bluffing as a core game mechanic </a:t>
            </a:r>
            <a:endParaRPr lang="es-ES" sz="1800" i="0" u="none" strike="noStrike" cap="none" dirty="0">
              <a:solidFill>
                <a:schemeClr val="lt1"/>
              </a:solidFill>
              <a:latin typeface="Calibri"/>
              <a:ea typeface="Calibri"/>
              <a:cs typeface="Calibri"/>
              <a:sym typeface="Calibri"/>
            </a:endParaRPr>
          </a:p>
        </p:txBody>
      </p:sp>
      <p:pic>
        <p:nvPicPr>
          <p:cNvPr id="235" name="Google Shape;235;p15"/>
          <p:cNvPicPr preferRelativeResize="0"/>
          <p:nvPr/>
        </p:nvPicPr>
        <p:blipFill rotWithShape="1">
          <a:blip r:embed="rId3">
            <a:alphaModFix/>
          </a:blip>
          <a:srcRect/>
          <a:stretch/>
        </p:blipFill>
        <p:spPr>
          <a:xfrm>
            <a:off x="4443516" y="3581615"/>
            <a:ext cx="598714" cy="598714"/>
          </a:xfrm>
          <a:prstGeom prst="rect">
            <a:avLst/>
          </a:prstGeom>
          <a:noFill/>
          <a:ln>
            <a:noFill/>
          </a:ln>
        </p:spPr>
      </p:pic>
      <p:pic>
        <p:nvPicPr>
          <p:cNvPr id="236" name="Google Shape;236;p15"/>
          <p:cNvPicPr preferRelativeResize="0"/>
          <p:nvPr/>
        </p:nvPicPr>
        <p:blipFill rotWithShape="1">
          <a:blip r:embed="rId4">
            <a:alphaModFix/>
          </a:blip>
          <a:srcRect/>
          <a:stretch/>
        </p:blipFill>
        <p:spPr>
          <a:xfrm>
            <a:off x="4271479" y="2319077"/>
            <a:ext cx="598714" cy="598714"/>
          </a:xfrm>
          <a:prstGeom prst="rect">
            <a:avLst/>
          </a:prstGeom>
          <a:noFill/>
          <a:ln>
            <a:noFill/>
          </a:ln>
        </p:spPr>
      </p:pic>
      <p:pic>
        <p:nvPicPr>
          <p:cNvPr id="237" name="Google Shape;237;p15"/>
          <p:cNvPicPr preferRelativeResize="0"/>
          <p:nvPr/>
        </p:nvPicPr>
        <p:blipFill rotWithShape="1">
          <a:blip r:embed="rId5">
            <a:alphaModFix/>
          </a:blip>
          <a:srcRect r="42131"/>
          <a:stretch/>
        </p:blipFill>
        <p:spPr>
          <a:xfrm>
            <a:off x="0" y="1937536"/>
            <a:ext cx="4221999" cy="2199035"/>
          </a:xfrm>
          <a:prstGeom prst="rect">
            <a:avLst/>
          </a:prstGeom>
          <a:noFill/>
          <a:ln>
            <a:noFill/>
          </a:ln>
        </p:spPr>
      </p:pic>
      <p:pic>
        <p:nvPicPr>
          <p:cNvPr id="238" name="Google Shape;238;p15"/>
          <p:cNvPicPr preferRelativeResize="0"/>
          <p:nvPr/>
        </p:nvPicPr>
        <p:blipFill rotWithShape="1">
          <a:blip r:embed="rId5">
            <a:alphaModFix/>
          </a:blip>
          <a:srcRect l="56743"/>
          <a:stretch/>
        </p:blipFill>
        <p:spPr>
          <a:xfrm>
            <a:off x="599668" y="4208055"/>
            <a:ext cx="3362011" cy="2342701"/>
          </a:xfrm>
          <a:prstGeom prst="rect">
            <a:avLst/>
          </a:prstGeom>
          <a:noFill/>
          <a:ln>
            <a:noFill/>
          </a:ln>
        </p:spPr>
      </p:pic>
      <p:pic>
        <p:nvPicPr>
          <p:cNvPr id="239" name="Google Shape;239;p15"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10"/>
          <p:cNvSpPr txBox="1">
            <a:spLocks noGrp="1"/>
          </p:cNvSpPr>
          <p:nvPr>
            <p:ph type="title"/>
          </p:nvPr>
        </p:nvSpPr>
        <p:spPr>
          <a:xfrm>
            <a:off x="846788" y="488205"/>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Where is Data in your Story?</a:t>
            </a:r>
            <a:endParaRPr/>
          </a:p>
        </p:txBody>
      </p:sp>
      <p:sp>
        <p:nvSpPr>
          <p:cNvPr id="167" name="Google Shape;167;p10"/>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D406E"/>
                </a:solidFill>
                <a:latin typeface="Calibri"/>
                <a:ea typeface="Calibri"/>
                <a:cs typeface="Calibri"/>
                <a:sym typeface="Calibri"/>
              </a:rPr>
              <a:t>Understanding civil action; </a:t>
            </a:r>
            <a:r>
              <a:rPr lang="en-US" sz="1800" dirty="0">
                <a:solidFill>
                  <a:srgbClr val="0D406E"/>
                </a:solidFill>
                <a:latin typeface="Calibri"/>
                <a:ea typeface="Calibri"/>
                <a:cs typeface="Calibri"/>
                <a:sym typeface="Calibri"/>
              </a:rPr>
              <a:t>i</a:t>
            </a:r>
            <a:r>
              <a:rPr lang="en-US" sz="1800" b="0" i="0" u="none" strike="noStrike" cap="none" dirty="0">
                <a:solidFill>
                  <a:srgbClr val="0D406E"/>
                </a:solidFill>
                <a:latin typeface="Calibri"/>
                <a:ea typeface="Calibri"/>
                <a:cs typeface="Calibri"/>
                <a:sym typeface="Calibri"/>
              </a:rPr>
              <a:t>ndividual potential to use data</a:t>
            </a:r>
            <a:endParaRPr lang="en-US" sz="2400" b="0" i="0" u="none" strike="noStrike" cap="none" dirty="0">
              <a:solidFill>
                <a:schemeClr val="lt1"/>
              </a:solidFill>
              <a:latin typeface="Calibri"/>
              <a:ea typeface="Calibri"/>
              <a:cs typeface="Calibri"/>
              <a:sym typeface="Calibri"/>
            </a:endParaRPr>
          </a:p>
        </p:txBody>
      </p:sp>
      <p:sp>
        <p:nvSpPr>
          <p:cNvPr id="168" name="Google Shape;168;p10"/>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lt1"/>
              </a:solidFill>
              <a:latin typeface="Calibri"/>
              <a:ea typeface="Calibri"/>
              <a:cs typeface="Calibri"/>
              <a:sym typeface="Calibri"/>
            </a:endParaRPr>
          </a:p>
        </p:txBody>
      </p:sp>
      <p:sp>
        <p:nvSpPr>
          <p:cNvPr id="169" name="Google Shape;169;p10"/>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dirty="0">
                <a:solidFill>
                  <a:srgbClr val="0D406E"/>
                </a:solidFill>
                <a:latin typeface="Calibri"/>
                <a:ea typeface="Calibri"/>
                <a:cs typeface="Calibri"/>
                <a:sym typeface="Calibri"/>
              </a:rPr>
              <a:t>Using the illustrations on the cards, invent a story featuring the card elements and data creation in one’s everyday life</a:t>
            </a:r>
            <a:endParaRPr lang="en-US" sz="1800" b="0" i="0" u="none" strike="noStrike" cap="none" dirty="0">
              <a:solidFill>
                <a:schemeClr val="lt1"/>
              </a:solidFill>
              <a:latin typeface="Calibri"/>
              <a:ea typeface="Calibri"/>
              <a:cs typeface="Calibri"/>
              <a:sym typeface="Calibri"/>
            </a:endParaRPr>
          </a:p>
        </p:txBody>
      </p:sp>
      <p:pic>
        <p:nvPicPr>
          <p:cNvPr id="170" name="Google Shape;170;p10"/>
          <p:cNvPicPr preferRelativeResize="0"/>
          <p:nvPr/>
        </p:nvPicPr>
        <p:blipFill rotWithShape="1">
          <a:blip r:embed="rId3">
            <a:alphaModFix/>
          </a:blip>
          <a:srcRect/>
          <a:stretch/>
        </p:blipFill>
        <p:spPr>
          <a:xfrm>
            <a:off x="4395772" y="3521617"/>
            <a:ext cx="598714" cy="598714"/>
          </a:xfrm>
          <a:prstGeom prst="rect">
            <a:avLst/>
          </a:prstGeom>
          <a:noFill/>
          <a:ln>
            <a:noFill/>
          </a:ln>
        </p:spPr>
      </p:pic>
      <p:pic>
        <p:nvPicPr>
          <p:cNvPr id="171" name="Google Shape;171;p10"/>
          <p:cNvPicPr preferRelativeResize="0"/>
          <p:nvPr/>
        </p:nvPicPr>
        <p:blipFill rotWithShape="1">
          <a:blip r:embed="rId4">
            <a:alphaModFix/>
          </a:blip>
          <a:srcRect/>
          <a:stretch/>
        </p:blipFill>
        <p:spPr>
          <a:xfrm>
            <a:off x="4434179" y="2280924"/>
            <a:ext cx="598714" cy="598714"/>
          </a:xfrm>
          <a:prstGeom prst="rect">
            <a:avLst/>
          </a:prstGeom>
          <a:noFill/>
          <a:ln>
            <a:noFill/>
          </a:ln>
        </p:spPr>
      </p:pic>
      <p:pic>
        <p:nvPicPr>
          <p:cNvPr id="172" name="Google Shape;172;p10"/>
          <p:cNvPicPr preferRelativeResize="0"/>
          <p:nvPr/>
        </p:nvPicPr>
        <p:blipFill rotWithShape="1">
          <a:blip r:embed="rId5">
            <a:alphaModFix/>
          </a:blip>
          <a:srcRect t="2124" r="48649" b="-1409"/>
          <a:stretch/>
        </p:blipFill>
        <p:spPr>
          <a:xfrm>
            <a:off x="186300" y="2879650"/>
            <a:ext cx="3883274" cy="2196000"/>
          </a:xfrm>
          <a:prstGeom prst="rect">
            <a:avLst/>
          </a:prstGeom>
          <a:noFill/>
          <a:ln>
            <a:noFill/>
          </a:ln>
        </p:spPr>
      </p:pic>
      <p:sp>
        <p:nvSpPr>
          <p:cNvPr id="173" name="Google Shape;173;p10"/>
          <p:cNvSpPr txBox="1"/>
          <p:nvPr/>
        </p:nvSpPr>
        <p:spPr>
          <a:xfrm>
            <a:off x="5032892" y="4897622"/>
            <a:ext cx="6312319" cy="92333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narrative </a:t>
            </a:r>
            <a:r>
              <a:rPr lang="es-ES" sz="1800" b="0" i="0" u="none" strike="noStrike" cap="none" dirty="0" err="1">
                <a:solidFill>
                  <a:srgbClr val="0D406E"/>
                </a:solidFill>
                <a:latin typeface="Calibri"/>
                <a:ea typeface="Calibri"/>
                <a:cs typeface="Calibri"/>
                <a:sym typeface="Calibri"/>
              </a:rPr>
              <a:t>that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gets</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most</a:t>
            </a:r>
            <a:r>
              <a:rPr lang="es-ES" sz="1800" b="0" i="0" u="none" strike="noStrike" cap="none" dirty="0">
                <a:solidFill>
                  <a:srgbClr val="0D406E"/>
                </a:solidFill>
                <a:latin typeface="Calibri"/>
                <a:ea typeface="Calibri"/>
                <a:cs typeface="Calibri"/>
                <a:sym typeface="Calibri"/>
              </a:rPr>
              <a:t> votes </a:t>
            </a:r>
            <a:r>
              <a:rPr lang="es-ES" sz="1800" b="0" i="0" u="none" strike="noStrike" cap="none" dirty="0" err="1">
                <a:solidFill>
                  <a:srgbClr val="0D406E"/>
                </a:solidFill>
                <a:latin typeface="Calibri"/>
                <a:ea typeface="Calibri"/>
                <a:cs typeface="Calibri"/>
                <a:sym typeface="Calibri"/>
              </a:rPr>
              <a:t>wins</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round. After </a:t>
            </a:r>
            <a:r>
              <a:rPr lang="es-ES" sz="1800" b="0" i="0" u="none" strike="noStrike" cap="none" dirty="0" err="1">
                <a:solidFill>
                  <a:srgbClr val="0D406E"/>
                </a:solidFill>
                <a:latin typeface="Calibri"/>
                <a:ea typeface="Calibri"/>
                <a:cs typeface="Calibri"/>
                <a:sym typeface="Calibri"/>
              </a:rPr>
              <a:t>three</a:t>
            </a:r>
            <a:r>
              <a:rPr lang="es-ES" sz="1800" b="0" i="0" u="none" strike="noStrike" cap="none" dirty="0">
                <a:solidFill>
                  <a:srgbClr val="0D406E"/>
                </a:solidFill>
                <a:latin typeface="Calibri"/>
                <a:ea typeface="Calibri"/>
                <a:cs typeface="Calibri"/>
                <a:sym typeface="Calibri"/>
              </a:rPr>
              <a:t> rounds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winner</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of</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game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is</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announced</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one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who</a:t>
            </a:r>
            <a:r>
              <a:rPr lang="es-ES" sz="1800" b="0" i="0" u="none" strike="noStrike" cap="none" dirty="0">
                <a:solidFill>
                  <a:srgbClr val="0D406E"/>
                </a:solidFill>
                <a:latin typeface="Calibri"/>
                <a:ea typeface="Calibri"/>
                <a:cs typeface="Calibri"/>
                <a:sym typeface="Calibri"/>
              </a:rPr>
              <a:t> won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most</a:t>
            </a:r>
            <a:r>
              <a:rPr lang="es-ES" sz="1800" b="0" i="0" u="none" strike="noStrike" cap="none" dirty="0">
                <a:solidFill>
                  <a:srgbClr val="0D406E"/>
                </a:solidFill>
                <a:latin typeface="Calibri"/>
                <a:ea typeface="Calibri"/>
                <a:cs typeface="Calibri"/>
                <a:sym typeface="Calibri"/>
              </a:rPr>
              <a:t> rounds, </a:t>
            </a:r>
            <a:r>
              <a:rPr lang="es-ES" sz="1800" b="0" i="0" u="none" strike="noStrike" cap="none" dirty="0" err="1">
                <a:solidFill>
                  <a:srgbClr val="0D406E"/>
                </a:solidFill>
                <a:latin typeface="Calibri"/>
                <a:ea typeface="Calibri"/>
                <a:cs typeface="Calibri"/>
                <a:sym typeface="Calibri"/>
              </a:rPr>
              <a:t>wins</a:t>
            </a:r>
            <a:r>
              <a:rPr lang="es-ES" sz="1800" b="0" i="0" u="none" strike="noStrike" cap="none" dirty="0">
                <a:solidFill>
                  <a:srgbClr val="0D406E"/>
                </a:solidFill>
                <a:latin typeface="Calibri"/>
                <a:ea typeface="Calibri"/>
                <a:cs typeface="Calibri"/>
                <a:sym typeface="Calibri"/>
              </a:rPr>
              <a:t>.</a:t>
            </a:r>
            <a:endParaRPr sz="1400" b="0" i="0" u="none" strike="noStrike" cap="none" dirty="0">
              <a:solidFill>
                <a:srgbClr val="000000"/>
              </a:solidFill>
              <a:latin typeface="Arial"/>
              <a:ea typeface="Arial"/>
              <a:cs typeface="Arial"/>
              <a:sym typeface="Arial"/>
            </a:endParaRPr>
          </a:p>
        </p:txBody>
      </p:sp>
      <p:pic>
        <p:nvPicPr>
          <p:cNvPr id="174" name="Google Shape;174;p10" descr="Logotipo, Icono&#10;&#10;Descripción generada automáticamente"/>
          <p:cNvPicPr preferRelativeResize="0"/>
          <p:nvPr/>
        </p:nvPicPr>
        <p:blipFill rotWithShape="1">
          <a:blip r:embed="rId6">
            <a:alphaModFix/>
          </a:blip>
          <a:srcRect/>
          <a:stretch/>
        </p:blipFill>
        <p:spPr>
          <a:xfrm>
            <a:off x="4387153" y="4695002"/>
            <a:ext cx="663939" cy="66393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846788" y="554147"/>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a:solidFill>
                  <a:srgbClr val="002060"/>
                </a:solidFill>
                <a:latin typeface="Poppins Medium"/>
                <a:ea typeface="Poppins Medium"/>
                <a:cs typeface="Poppins Medium"/>
                <a:sym typeface="Poppins Medium"/>
              </a:rPr>
              <a:t>Wifi and Data!</a:t>
            </a:r>
            <a:endParaRPr dirty="0"/>
          </a:p>
        </p:txBody>
      </p:sp>
      <p:pic>
        <p:nvPicPr>
          <p:cNvPr id="154" name="Google Shape;154;p9"/>
          <p:cNvPicPr preferRelativeResize="0"/>
          <p:nvPr/>
        </p:nvPicPr>
        <p:blipFill rotWithShape="1">
          <a:blip r:embed="rId3">
            <a:alphaModFix/>
          </a:blip>
          <a:srcRect t="1088"/>
          <a:stretch/>
        </p:blipFill>
        <p:spPr>
          <a:xfrm>
            <a:off x="113325" y="2868175"/>
            <a:ext cx="4140349" cy="2720524"/>
          </a:xfrm>
          <a:prstGeom prst="rect">
            <a:avLst/>
          </a:prstGeom>
          <a:noFill/>
          <a:ln>
            <a:noFill/>
          </a:ln>
        </p:spPr>
      </p:pic>
      <p:sp>
        <p:nvSpPr>
          <p:cNvPr id="155" name="Google Shape;155;p9"/>
          <p:cNvSpPr/>
          <p:nvPr/>
        </p:nvSpPr>
        <p:spPr>
          <a:xfrm>
            <a:off x="4703819" y="249663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dirty="0">
                <a:solidFill>
                  <a:srgbClr val="0D406E"/>
                </a:solidFill>
                <a:latin typeface="Calibri"/>
                <a:ea typeface="Calibri"/>
                <a:cs typeface="Calibri"/>
                <a:sym typeface="Calibri"/>
              </a:rPr>
              <a:t> </a:t>
            </a:r>
            <a:r>
              <a:rPr lang="en-GB" sz="1800" b="0" i="0" u="none" strike="noStrike" cap="none" dirty="0">
                <a:solidFill>
                  <a:srgbClr val="0D406E"/>
                </a:solidFill>
                <a:latin typeface="Calibri"/>
                <a:ea typeface="Calibri"/>
                <a:cs typeface="Calibri"/>
                <a:sym typeface="Calibri"/>
              </a:rPr>
              <a:t>Being aware</a:t>
            </a:r>
            <a:r>
              <a:rPr lang="en-GB" sz="1800" dirty="0">
                <a:solidFill>
                  <a:srgbClr val="0D406E"/>
                </a:solidFill>
                <a:latin typeface="Calibri"/>
                <a:ea typeface="Calibri"/>
                <a:cs typeface="Calibri"/>
                <a:sym typeface="Calibri"/>
              </a:rPr>
              <a:t> /</a:t>
            </a:r>
            <a:r>
              <a:rPr lang="en-GB" sz="1800" b="0" i="0" u="none" strike="noStrike" cap="none" dirty="0">
                <a:solidFill>
                  <a:srgbClr val="0D406E"/>
                </a:solidFill>
                <a:latin typeface="Calibri"/>
                <a:ea typeface="Calibri"/>
                <a:cs typeface="Calibri"/>
                <a:sym typeface="Calibri"/>
              </a:rPr>
              <a:t> knowing about the existence of data</a:t>
            </a:r>
            <a:endParaRPr sz="2400" b="0" i="0" u="none" strike="noStrike" cap="none" dirty="0">
              <a:solidFill>
                <a:srgbClr val="0D406E"/>
              </a:solidFill>
              <a:latin typeface="Calibri"/>
              <a:ea typeface="Calibri"/>
              <a:cs typeface="Calibri"/>
              <a:sym typeface="Calibri"/>
            </a:endParaRPr>
          </a:p>
        </p:txBody>
      </p:sp>
      <p:sp>
        <p:nvSpPr>
          <p:cNvPr id="156" name="Google Shape;156;p9"/>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57" name="Google Shape;157;p9"/>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b="0" i="0" u="none" strike="noStrike" cap="none" dirty="0">
                <a:solidFill>
                  <a:srgbClr val="0D406E"/>
                </a:solidFill>
                <a:latin typeface="Calibri"/>
                <a:ea typeface="Calibri"/>
                <a:cs typeface="Calibri"/>
                <a:sym typeface="Calibri"/>
              </a:rPr>
              <a:t>An adaption of the board game Snakes and Ladders with trivia questions about data</a:t>
            </a:r>
            <a:endParaRPr lang="en-US" sz="1800" b="0" i="0" u="none" strike="noStrike" cap="none" dirty="0">
              <a:solidFill>
                <a:schemeClr val="lt1"/>
              </a:solidFill>
              <a:latin typeface="Calibri"/>
              <a:ea typeface="Calibri"/>
              <a:cs typeface="Calibri"/>
              <a:sym typeface="Calibri"/>
            </a:endParaRPr>
          </a:p>
        </p:txBody>
      </p:sp>
      <p:pic>
        <p:nvPicPr>
          <p:cNvPr id="158" name="Google Shape;158;p9"/>
          <p:cNvPicPr preferRelativeResize="0"/>
          <p:nvPr/>
        </p:nvPicPr>
        <p:blipFill rotWithShape="1">
          <a:blip r:embed="rId4">
            <a:alphaModFix/>
          </a:blip>
          <a:srcRect/>
          <a:stretch/>
        </p:blipFill>
        <p:spPr>
          <a:xfrm>
            <a:off x="4419766" y="3554277"/>
            <a:ext cx="598714" cy="598714"/>
          </a:xfrm>
          <a:prstGeom prst="rect">
            <a:avLst/>
          </a:prstGeom>
          <a:noFill/>
          <a:ln>
            <a:noFill/>
          </a:ln>
        </p:spPr>
      </p:pic>
      <p:pic>
        <p:nvPicPr>
          <p:cNvPr id="159" name="Google Shape;159;p9"/>
          <p:cNvPicPr preferRelativeResize="0"/>
          <p:nvPr/>
        </p:nvPicPr>
        <p:blipFill rotWithShape="1">
          <a:blip r:embed="rId5">
            <a:alphaModFix/>
          </a:blip>
          <a:srcRect/>
          <a:stretch/>
        </p:blipFill>
        <p:spPr>
          <a:xfrm>
            <a:off x="4419766" y="2269452"/>
            <a:ext cx="598714" cy="598714"/>
          </a:xfrm>
          <a:prstGeom prst="rect">
            <a:avLst/>
          </a:prstGeom>
          <a:noFill/>
          <a:ln>
            <a:noFill/>
          </a:ln>
        </p:spPr>
      </p:pic>
      <p:pic>
        <p:nvPicPr>
          <p:cNvPr id="160" name="Google Shape;160;p9"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161" name="Google Shape;161;p9"/>
          <p:cNvSpPr txBox="1"/>
          <p:nvPr/>
        </p:nvSpPr>
        <p:spPr>
          <a:xfrm>
            <a:off x="5018480" y="5056240"/>
            <a:ext cx="6096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b="0" i="0" u="none" strike="noStrike" cap="none" dirty="0">
                <a:solidFill>
                  <a:srgbClr val="0D406E"/>
                </a:solidFill>
                <a:latin typeface="Calibri"/>
                <a:ea typeface="Calibri"/>
                <a:cs typeface="Calibri"/>
                <a:sym typeface="Calibri"/>
              </a:rPr>
              <a:t>The first player whose figure reaches the finish line (position 36) wins the game.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3"/>
          <p:cNvSpPr txBox="1">
            <a:spLocks noGrp="1"/>
          </p:cNvSpPr>
          <p:nvPr>
            <p:ph type="title"/>
          </p:nvPr>
        </p:nvSpPr>
        <p:spPr>
          <a:xfrm>
            <a:off x="846788" y="317742"/>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a:solidFill>
                  <a:srgbClr val="002060"/>
                </a:solidFill>
                <a:latin typeface="Poppins Medium"/>
                <a:ea typeface="Poppins Medium"/>
                <a:cs typeface="Poppins Medium"/>
                <a:sym typeface="Poppins Medium"/>
              </a:rPr>
              <a:t>Data Iceberg</a:t>
            </a:r>
            <a:endParaRPr dirty="0"/>
          </a:p>
        </p:txBody>
      </p:sp>
      <p:sp>
        <p:nvSpPr>
          <p:cNvPr id="207" name="Google Shape;207;p13"/>
          <p:cNvSpPr/>
          <p:nvPr/>
        </p:nvSpPr>
        <p:spPr>
          <a:xfrm>
            <a:off x="4719123" y="2487099"/>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2400"/>
              <a:buFont typeface="Arial"/>
              <a:buNone/>
            </a:pPr>
            <a:r>
              <a:rPr lang="es-ES" sz="2400" b="0" i="0" u="none" strike="noStrike" cap="none">
                <a:solidFill>
                  <a:srgbClr val="0D406E"/>
                </a:solidFill>
                <a:latin typeface="Calibri"/>
                <a:ea typeface="Calibri"/>
                <a:cs typeface="Calibri"/>
                <a:sym typeface="Calibri"/>
              </a:rPr>
              <a:t>     </a:t>
            </a:r>
            <a:endParaRPr sz="2400" b="0" i="0" u="none" strike="noStrike" cap="none">
              <a:solidFill>
                <a:schemeClr val="lt1"/>
              </a:solidFill>
              <a:latin typeface="Calibri"/>
              <a:ea typeface="Calibri"/>
              <a:cs typeface="Calibri"/>
              <a:sym typeface="Calibri"/>
            </a:endParaRPr>
          </a:p>
        </p:txBody>
      </p:sp>
      <p:sp>
        <p:nvSpPr>
          <p:cNvPr id="208" name="Google Shape;208;p13"/>
          <p:cNvSpPr/>
          <p:nvPr/>
        </p:nvSpPr>
        <p:spPr>
          <a:xfrm>
            <a:off x="4741223" y="4844211"/>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dirty="0">
                <a:solidFill>
                  <a:srgbClr val="0D406E"/>
                </a:solidFill>
                <a:latin typeface="Calibri"/>
                <a:ea typeface="Calibri"/>
                <a:cs typeface="Calibri"/>
                <a:sym typeface="Calibri"/>
              </a:rPr>
              <a:t>The one with the most pairs of matching</a:t>
            </a:r>
          </a:p>
          <a:p>
            <a:pPr marL="0" marR="0" lvl="0" indent="0" algn="ctr" rtl="0">
              <a:lnSpc>
                <a:spcPct val="100000"/>
              </a:lnSpc>
              <a:spcBef>
                <a:spcPts val="0"/>
              </a:spcBef>
              <a:spcAft>
                <a:spcPts val="0"/>
              </a:spcAft>
              <a:buClr>
                <a:srgbClr val="000000"/>
              </a:buClr>
              <a:buSzPts val="2000"/>
              <a:buFont typeface="Arial"/>
              <a:buNone/>
            </a:pPr>
            <a:r>
              <a:rPr lang="en-US" sz="1800" b="0" i="0" u="none" strike="noStrike" cap="none" dirty="0">
                <a:solidFill>
                  <a:srgbClr val="0D406E"/>
                </a:solidFill>
                <a:latin typeface="Calibri"/>
                <a:ea typeface="Calibri"/>
                <a:cs typeface="Calibri"/>
                <a:sym typeface="Calibri"/>
              </a:rPr>
              <a:t>   cards on the right part of the personal game board wins.</a:t>
            </a:r>
            <a:endParaRPr lang="en-US" sz="1800" b="0" i="0" u="none" strike="noStrike" cap="none" dirty="0">
              <a:solidFill>
                <a:schemeClr val="lt1"/>
              </a:solidFill>
              <a:latin typeface="Calibri"/>
              <a:ea typeface="Calibri"/>
              <a:cs typeface="Calibri"/>
              <a:sym typeface="Calibri"/>
            </a:endParaRPr>
          </a:p>
        </p:txBody>
      </p:sp>
      <p:sp>
        <p:nvSpPr>
          <p:cNvPr id="209" name="Google Shape;209;p13"/>
          <p:cNvSpPr/>
          <p:nvPr/>
        </p:nvSpPr>
        <p:spPr>
          <a:xfrm>
            <a:off x="4719123" y="3513255"/>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dirty="0">
                <a:solidFill>
                  <a:srgbClr val="0D406E"/>
                </a:solidFill>
                <a:latin typeface="Calibri"/>
                <a:ea typeface="Calibri"/>
                <a:cs typeface="Calibri"/>
                <a:sym typeface="Calibri"/>
              </a:rPr>
              <a:t>A memory game featuring different data types and corresponding examples for players to guess</a:t>
            </a:r>
            <a:endParaRPr lang="en-US" sz="1800" b="0" i="0" u="none" strike="noStrike" cap="none" dirty="0">
              <a:solidFill>
                <a:srgbClr val="0D406E"/>
              </a:solidFill>
              <a:latin typeface="Calibri"/>
              <a:ea typeface="Calibri"/>
              <a:cs typeface="Calibri"/>
              <a:sym typeface="Calibri"/>
            </a:endParaRPr>
          </a:p>
        </p:txBody>
      </p:sp>
      <p:pic>
        <p:nvPicPr>
          <p:cNvPr id="210" name="Google Shape;210;p13"/>
          <p:cNvPicPr preferRelativeResize="0"/>
          <p:nvPr/>
        </p:nvPicPr>
        <p:blipFill rotWithShape="1">
          <a:blip r:embed="rId3">
            <a:alphaModFix/>
          </a:blip>
          <a:srcRect/>
          <a:stretch/>
        </p:blipFill>
        <p:spPr>
          <a:xfrm>
            <a:off x="4375250" y="3467247"/>
            <a:ext cx="598714" cy="598714"/>
          </a:xfrm>
          <a:prstGeom prst="rect">
            <a:avLst/>
          </a:prstGeom>
          <a:noFill/>
          <a:ln>
            <a:noFill/>
          </a:ln>
        </p:spPr>
      </p:pic>
      <p:pic>
        <p:nvPicPr>
          <p:cNvPr id="211" name="Google Shape;211;p13"/>
          <p:cNvPicPr preferRelativeResize="0"/>
          <p:nvPr/>
        </p:nvPicPr>
        <p:blipFill rotWithShape="1">
          <a:blip r:embed="rId4">
            <a:alphaModFix/>
          </a:blip>
          <a:srcRect/>
          <a:stretch/>
        </p:blipFill>
        <p:spPr>
          <a:xfrm>
            <a:off x="4389560" y="2396351"/>
            <a:ext cx="598714" cy="598714"/>
          </a:xfrm>
          <a:prstGeom prst="rect">
            <a:avLst/>
          </a:prstGeom>
          <a:noFill/>
          <a:ln>
            <a:noFill/>
          </a:ln>
        </p:spPr>
      </p:pic>
      <p:pic>
        <p:nvPicPr>
          <p:cNvPr id="212" name="Google Shape;212;p13"/>
          <p:cNvPicPr preferRelativeResize="0"/>
          <p:nvPr/>
        </p:nvPicPr>
        <p:blipFill rotWithShape="1">
          <a:blip r:embed="rId5">
            <a:alphaModFix/>
          </a:blip>
          <a:srcRect/>
          <a:stretch/>
        </p:blipFill>
        <p:spPr>
          <a:xfrm>
            <a:off x="275396" y="2181504"/>
            <a:ext cx="3821267" cy="3910134"/>
          </a:xfrm>
          <a:prstGeom prst="rect">
            <a:avLst/>
          </a:prstGeom>
          <a:noFill/>
          <a:ln>
            <a:noFill/>
          </a:ln>
        </p:spPr>
      </p:pic>
      <p:pic>
        <p:nvPicPr>
          <p:cNvPr id="213" name="Google Shape;213;p13"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214" name="Google Shape;214;p13"/>
          <p:cNvSpPr txBox="1"/>
          <p:nvPr/>
        </p:nvSpPr>
        <p:spPr>
          <a:xfrm>
            <a:off x="5371153" y="2764691"/>
            <a:ext cx="60960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GB" sz="1800" b="0" i="0" u="none" strike="noStrike" cap="none" dirty="0">
                <a:solidFill>
                  <a:srgbClr val="0D406E"/>
                </a:solidFill>
                <a:latin typeface="Calibri"/>
                <a:ea typeface="Calibri"/>
                <a:cs typeface="Calibri"/>
                <a:sym typeface="Calibri"/>
              </a:rPr>
              <a:t>Understanding what data is and how it is created</a:t>
            </a:r>
            <a:endParaRPr lang="es-ES" sz="1800" b="0" i="0" u="none" strike="noStrike" cap="none" dirty="0">
              <a:solidFill>
                <a:srgbClr val="0D406E"/>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4"/>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i="1">
                <a:solidFill>
                  <a:srgbClr val="002060"/>
                </a:solidFill>
                <a:latin typeface="Poppins Medium"/>
                <a:ea typeface="Poppins Medium"/>
                <a:cs typeface="Poppins Medium"/>
                <a:sym typeface="Poppins Medium"/>
              </a:rPr>
              <a:t>Protearn</a:t>
            </a:r>
            <a:r>
              <a:rPr lang="es-ES">
                <a:solidFill>
                  <a:srgbClr val="002060"/>
                </a:solidFill>
                <a:latin typeface="Poppins Medium"/>
                <a:ea typeface="Poppins Medium"/>
                <a:cs typeface="Poppins Medium"/>
                <a:sym typeface="Poppins Medium"/>
              </a:rPr>
              <a:t> your data</a:t>
            </a:r>
            <a:endParaRPr/>
          </a:p>
        </p:txBody>
      </p:sp>
      <p:sp>
        <p:nvSpPr>
          <p:cNvPr id="220" name="Google Shape;220;p14"/>
          <p:cNvSpPr/>
          <p:nvPr/>
        </p:nvSpPr>
        <p:spPr>
          <a:xfrm>
            <a:off x="4719123" y="23347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Using external devices/apps to collect data.</a:t>
            </a:r>
            <a:endParaRPr lang="en-US" sz="1800" i="0" u="none" strike="noStrike" cap="none" dirty="0">
              <a:solidFill>
                <a:schemeClr val="lt1"/>
              </a:solidFill>
              <a:latin typeface="Calibri"/>
              <a:ea typeface="Calibri"/>
              <a:cs typeface="Calibri"/>
              <a:sym typeface="Calibri"/>
            </a:endParaRPr>
          </a:p>
        </p:txBody>
      </p:sp>
      <p:sp>
        <p:nvSpPr>
          <p:cNvPr id="221" name="Google Shape;221;p14"/>
          <p:cNvSpPr/>
          <p:nvPr/>
        </p:nvSpPr>
        <p:spPr>
          <a:xfrm>
            <a:off x="4703819" y="4767943"/>
            <a:ext cx="6933000" cy="18894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1800" i="0" u="none" strike="noStrike" cap="none" dirty="0">
                <a:solidFill>
                  <a:srgbClr val="0D406E"/>
                </a:solidFill>
                <a:latin typeface="Calibri"/>
                <a:ea typeface="Calibri"/>
                <a:cs typeface="Calibri"/>
                <a:sym typeface="Calibri"/>
              </a:rPr>
              <a:t>The first player who arrives at the final box (with a flag) STOPS the game. The winner is the one with the most data protected (data cards covered with lock cards) and with the most data cards covered with learning card (the bulb icon card).</a:t>
            </a:r>
            <a:endParaRPr lang="en-US" sz="1800" i="0" u="none" strike="noStrike" cap="none" dirty="0">
              <a:solidFill>
                <a:srgbClr val="000000"/>
              </a:solidFill>
              <a:latin typeface="Calibri"/>
              <a:ea typeface="Calibri"/>
              <a:cs typeface="Calibri"/>
              <a:sym typeface="Calibri"/>
            </a:endParaRPr>
          </a:p>
        </p:txBody>
      </p:sp>
      <p:sp>
        <p:nvSpPr>
          <p:cNvPr id="222" name="Google Shape;222;p14"/>
          <p:cNvSpPr/>
          <p:nvPr/>
        </p:nvSpPr>
        <p:spPr>
          <a:xfrm>
            <a:off x="4719125" y="3404988"/>
            <a:ext cx="6917700" cy="12129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dirty="0">
                <a:solidFill>
                  <a:srgbClr val="0D406E"/>
                </a:solidFill>
                <a:latin typeface="Calibri"/>
                <a:ea typeface="Calibri"/>
                <a:cs typeface="Calibri"/>
                <a:sym typeface="Calibri"/>
              </a:rPr>
              <a:t>   </a:t>
            </a:r>
            <a:r>
              <a:rPr lang="en-US" sz="1800" i="0" u="none" strike="noStrike" cap="none" dirty="0">
                <a:solidFill>
                  <a:srgbClr val="0D406E"/>
                </a:solidFill>
                <a:latin typeface="Calibri"/>
                <a:ea typeface="Calibri"/>
                <a:cs typeface="Calibri"/>
                <a:sym typeface="Calibri"/>
              </a:rPr>
              <a:t>By going through the board, the player will be collecting data (cards with data icon) on which 3 actions can be carried out</a:t>
            </a:r>
            <a:endParaRPr lang="en-US" sz="1800" i="0" u="none" strike="noStrike" cap="none" dirty="0">
              <a:solidFill>
                <a:schemeClr val="lt1"/>
              </a:solidFill>
              <a:latin typeface="Calibri"/>
              <a:ea typeface="Calibri"/>
              <a:cs typeface="Calibri"/>
              <a:sym typeface="Calibri"/>
            </a:endParaRPr>
          </a:p>
        </p:txBody>
      </p:sp>
      <p:pic>
        <p:nvPicPr>
          <p:cNvPr id="223" name="Google Shape;223;p14"/>
          <p:cNvPicPr preferRelativeResize="0"/>
          <p:nvPr/>
        </p:nvPicPr>
        <p:blipFill rotWithShape="1">
          <a:blip r:embed="rId3">
            <a:alphaModFix/>
          </a:blip>
          <a:srcRect/>
          <a:stretch/>
        </p:blipFill>
        <p:spPr>
          <a:xfrm>
            <a:off x="4387993" y="3312900"/>
            <a:ext cx="598714" cy="598714"/>
          </a:xfrm>
          <a:prstGeom prst="rect">
            <a:avLst/>
          </a:prstGeom>
          <a:noFill/>
          <a:ln>
            <a:noFill/>
          </a:ln>
        </p:spPr>
      </p:pic>
      <p:pic>
        <p:nvPicPr>
          <p:cNvPr id="224" name="Google Shape;224;p14"/>
          <p:cNvPicPr preferRelativeResize="0"/>
          <p:nvPr/>
        </p:nvPicPr>
        <p:blipFill rotWithShape="1">
          <a:blip r:embed="rId4">
            <a:alphaModFix/>
          </a:blip>
          <a:srcRect/>
          <a:stretch/>
        </p:blipFill>
        <p:spPr>
          <a:xfrm>
            <a:off x="4419766" y="2250512"/>
            <a:ext cx="598714" cy="598714"/>
          </a:xfrm>
          <a:prstGeom prst="rect">
            <a:avLst/>
          </a:prstGeom>
          <a:noFill/>
          <a:ln>
            <a:noFill/>
          </a:ln>
        </p:spPr>
      </p:pic>
      <p:pic>
        <p:nvPicPr>
          <p:cNvPr id="225" name="Google Shape;225;p14"/>
          <p:cNvPicPr preferRelativeResize="0"/>
          <p:nvPr/>
        </p:nvPicPr>
        <p:blipFill rotWithShape="1">
          <a:blip r:embed="rId5">
            <a:alphaModFix/>
          </a:blip>
          <a:srcRect/>
          <a:stretch/>
        </p:blipFill>
        <p:spPr>
          <a:xfrm>
            <a:off x="86611" y="2685362"/>
            <a:ext cx="4301382" cy="2902417"/>
          </a:xfrm>
          <a:prstGeom prst="rect">
            <a:avLst/>
          </a:prstGeom>
          <a:noFill/>
          <a:ln>
            <a:noFill/>
          </a:ln>
        </p:spPr>
      </p:pic>
      <p:pic>
        <p:nvPicPr>
          <p:cNvPr id="226" name="Google Shape;226;p14"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18"/>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Dalicious week</a:t>
            </a:r>
            <a:endParaRPr>
              <a:solidFill>
                <a:srgbClr val="002060"/>
              </a:solidFill>
              <a:latin typeface="Poppins Medium"/>
              <a:ea typeface="Poppins Medium"/>
              <a:cs typeface="Poppins Medium"/>
              <a:sym typeface="Poppins Medium"/>
            </a:endParaRPr>
          </a:p>
        </p:txBody>
      </p:sp>
      <p:sp>
        <p:nvSpPr>
          <p:cNvPr id="269" name="Google Shape;269;p18"/>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Creating, editing and storing data in simple file formats (.txt or .</a:t>
            </a:r>
            <a:r>
              <a:rPr lang="en-US" sz="1800" i="0" u="none" strike="noStrike" cap="none" dirty="0" err="1">
                <a:solidFill>
                  <a:srgbClr val="0D406E"/>
                </a:solidFill>
                <a:latin typeface="Calibri"/>
                <a:ea typeface="Calibri"/>
                <a:cs typeface="Calibri"/>
                <a:sym typeface="Calibri"/>
              </a:rPr>
              <a:t>xsl</a:t>
            </a:r>
            <a:r>
              <a:rPr lang="en-US" sz="1800" i="0" u="none" strike="noStrike" cap="none" dirty="0">
                <a:solidFill>
                  <a:srgbClr val="0D406E"/>
                </a:solidFill>
                <a:latin typeface="Calibri"/>
                <a:ea typeface="Calibri"/>
                <a:cs typeface="Calibri"/>
                <a:sym typeface="Calibri"/>
              </a:rPr>
              <a:t>).</a:t>
            </a:r>
            <a:endParaRPr lang="en-US" sz="1800" i="0" u="none" strike="noStrike" cap="none" dirty="0">
              <a:solidFill>
                <a:srgbClr val="000000"/>
              </a:solidFill>
              <a:latin typeface="Calibri"/>
              <a:ea typeface="Calibri"/>
              <a:cs typeface="Calibri"/>
              <a:sym typeface="Calibri"/>
            </a:endParaRPr>
          </a:p>
        </p:txBody>
      </p:sp>
      <p:sp>
        <p:nvSpPr>
          <p:cNvPr id="270" name="Google Shape;270;p18"/>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  The person who reaches his/her ideal week is the winner (or the one    who is the nearest after 7 rounds)</a:t>
            </a:r>
            <a:endParaRPr lang="en-US" sz="1800" i="0" u="none" strike="noStrike" cap="none" dirty="0">
              <a:solidFill>
                <a:srgbClr val="000000"/>
              </a:solidFill>
              <a:latin typeface="Calibri"/>
              <a:ea typeface="Calibri"/>
              <a:cs typeface="Calibri"/>
              <a:sym typeface="Calibri"/>
            </a:endParaRPr>
          </a:p>
        </p:txBody>
      </p:sp>
      <p:sp>
        <p:nvSpPr>
          <p:cNvPr id="271" name="Google Shape;271;p18"/>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pic>
        <p:nvPicPr>
          <p:cNvPr id="272" name="Google Shape;272;p18"/>
          <p:cNvPicPr preferRelativeResize="0"/>
          <p:nvPr/>
        </p:nvPicPr>
        <p:blipFill rotWithShape="1">
          <a:blip r:embed="rId3">
            <a:alphaModFix/>
          </a:blip>
          <a:srcRect/>
          <a:stretch/>
        </p:blipFill>
        <p:spPr>
          <a:xfrm>
            <a:off x="4379643" y="2292161"/>
            <a:ext cx="598714" cy="598714"/>
          </a:xfrm>
          <a:prstGeom prst="rect">
            <a:avLst/>
          </a:prstGeom>
          <a:noFill/>
          <a:ln>
            <a:noFill/>
          </a:ln>
        </p:spPr>
      </p:pic>
      <p:pic>
        <p:nvPicPr>
          <p:cNvPr id="273" name="Google Shape;273;p18"/>
          <p:cNvPicPr preferRelativeResize="0"/>
          <p:nvPr/>
        </p:nvPicPr>
        <p:blipFill rotWithShape="1">
          <a:blip r:embed="rId4">
            <a:alphaModFix/>
          </a:blip>
          <a:srcRect/>
          <a:stretch/>
        </p:blipFill>
        <p:spPr>
          <a:xfrm>
            <a:off x="196354" y="1884040"/>
            <a:ext cx="3639003" cy="4637314"/>
          </a:xfrm>
          <a:prstGeom prst="rect">
            <a:avLst/>
          </a:prstGeom>
          <a:noFill/>
          <a:ln>
            <a:noFill/>
          </a:ln>
        </p:spPr>
      </p:pic>
      <p:pic>
        <p:nvPicPr>
          <p:cNvPr id="274" name="Google Shape;274;p18"/>
          <p:cNvPicPr preferRelativeResize="0"/>
          <p:nvPr/>
        </p:nvPicPr>
        <p:blipFill rotWithShape="1">
          <a:blip r:embed="rId5">
            <a:alphaModFix/>
          </a:blip>
          <a:srcRect/>
          <a:stretch/>
        </p:blipFill>
        <p:spPr>
          <a:xfrm>
            <a:off x="4342638" y="3513172"/>
            <a:ext cx="598714" cy="598714"/>
          </a:xfrm>
          <a:prstGeom prst="rect">
            <a:avLst/>
          </a:prstGeom>
          <a:noFill/>
          <a:ln>
            <a:noFill/>
          </a:ln>
        </p:spPr>
      </p:pic>
      <p:sp>
        <p:nvSpPr>
          <p:cNvPr id="275" name="Google Shape;275;p18"/>
          <p:cNvSpPr txBox="1"/>
          <p:nvPr/>
        </p:nvSpPr>
        <p:spPr>
          <a:xfrm>
            <a:off x="4850089" y="3688983"/>
            <a:ext cx="6626089" cy="92328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dirty="0">
                <a:solidFill>
                  <a:srgbClr val="0D406E"/>
                </a:solidFill>
                <a:latin typeface="Calibri"/>
                <a:ea typeface="Calibri"/>
                <a:cs typeface="Calibri"/>
                <a:sym typeface="Calibri"/>
              </a:rPr>
              <a:t>The main goal is to achieve your "ideal week" by efficiently organising your schedule and engaging in activities related to energy, rest, exercise, and love.</a:t>
            </a:r>
            <a:endParaRPr sz="1800" i="0" u="none" strike="noStrike" cap="none" dirty="0">
              <a:solidFill>
                <a:srgbClr val="000000"/>
              </a:solidFill>
              <a:latin typeface="Calibri"/>
              <a:ea typeface="Calibri"/>
              <a:cs typeface="Calibri"/>
              <a:sym typeface="Calibri"/>
            </a:endParaRPr>
          </a:p>
        </p:txBody>
      </p:sp>
      <p:pic>
        <p:nvPicPr>
          <p:cNvPr id="276" name="Google Shape;276;p18"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17"/>
          <p:cNvSpPr txBox="1">
            <a:spLocks noGrp="1"/>
          </p:cNvSpPr>
          <p:nvPr>
            <p:ph type="title"/>
          </p:nvPr>
        </p:nvSpPr>
        <p:spPr>
          <a:xfrm>
            <a:off x="846788" y="12453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a:solidFill>
                  <a:srgbClr val="002060"/>
                </a:solidFill>
                <a:latin typeface="Poppins Medium"/>
                <a:ea typeface="Poppins Medium"/>
                <a:cs typeface="Poppins Medium"/>
                <a:sym typeface="Poppins Medium"/>
              </a:rPr>
              <a:t>DATABI</a:t>
            </a:r>
            <a:endParaRPr dirty="0">
              <a:solidFill>
                <a:srgbClr val="002060"/>
              </a:solidFill>
              <a:latin typeface="Poppins Medium"/>
              <a:ea typeface="Poppins Medium"/>
              <a:cs typeface="Poppins Medium"/>
              <a:sym typeface="Poppins Medium"/>
            </a:endParaRPr>
          </a:p>
        </p:txBody>
      </p:sp>
      <p:sp>
        <p:nvSpPr>
          <p:cNvPr id="257" name="Google Shape;257;p17"/>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r>
              <a:rPr lang="en-US" sz="1800" i="0" u="none" strike="noStrike" cap="none" dirty="0">
                <a:solidFill>
                  <a:srgbClr val="0D406E"/>
                </a:solidFill>
                <a:latin typeface="Calibri"/>
                <a:ea typeface="Calibri"/>
                <a:cs typeface="Calibri"/>
                <a:sym typeface="Calibri"/>
              </a:rPr>
              <a:t>    </a:t>
            </a:r>
          </a:p>
          <a:p>
            <a:pPr marL="0" marR="0" lvl="0" indent="0" algn="ctr" rtl="0">
              <a:lnSpc>
                <a:spcPct val="100000"/>
              </a:lnSpc>
              <a:spcBef>
                <a:spcPts val="0"/>
              </a:spcBef>
              <a:spcAft>
                <a:spcPts val="0"/>
              </a:spcAft>
              <a:buClr>
                <a:srgbClr val="000000"/>
              </a:buClr>
              <a:buSzPts val="1900"/>
              <a:buFont typeface="Arial"/>
              <a:buNone/>
            </a:pPr>
            <a:r>
              <a:rPr lang="en-US" sz="1800" i="0" u="none" strike="noStrike" cap="none" dirty="0">
                <a:solidFill>
                  <a:srgbClr val="0D406E"/>
                </a:solidFill>
                <a:latin typeface="Calibri"/>
                <a:ea typeface="Calibri"/>
                <a:cs typeface="Calibri"/>
                <a:sym typeface="Calibri"/>
              </a:rPr>
              <a:t>    Understanding your influence on peers or stakeholders; helping them understand the potential and applications of data</a:t>
            </a:r>
            <a:endParaRPr lang="en-US" sz="1800" i="0" u="none" strike="noStrike" cap="none" dirty="0">
              <a:solidFill>
                <a:srgbClr val="000000"/>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2400"/>
              <a:buFont typeface="Arial"/>
              <a:buNone/>
            </a:pPr>
            <a:endParaRPr lang="en-US" sz="1800" i="0" u="none" strike="noStrike" cap="none" dirty="0">
              <a:solidFill>
                <a:schemeClr val="lt1"/>
              </a:solidFill>
              <a:latin typeface="Calibri"/>
              <a:ea typeface="Calibri"/>
              <a:cs typeface="Calibri"/>
              <a:sym typeface="Calibri"/>
            </a:endParaRPr>
          </a:p>
        </p:txBody>
      </p:sp>
      <p:sp>
        <p:nvSpPr>
          <p:cNvPr id="258" name="Google Shape;258;p17"/>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s-ES" sz="1800" i="0" u="none" strike="noStrike" cap="none" dirty="0" err="1">
                <a:solidFill>
                  <a:srgbClr val="0D406E"/>
                </a:solidFill>
                <a:latin typeface="Calibri"/>
                <a:ea typeface="Calibri"/>
                <a:cs typeface="Calibri"/>
                <a:sym typeface="Calibri"/>
              </a:rPr>
              <a:t>You</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all</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have</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completed</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all</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the</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categories</a:t>
            </a:r>
            <a:r>
              <a:rPr lang="es-ES" sz="1800" i="0" u="none" strike="noStrike" cap="none" dirty="0">
                <a:solidFill>
                  <a:srgbClr val="0D406E"/>
                </a:solidFill>
                <a:latin typeface="Calibri"/>
                <a:ea typeface="Calibri"/>
                <a:cs typeface="Calibri"/>
                <a:sym typeface="Calibri"/>
              </a:rPr>
              <a:t>... </a:t>
            </a:r>
            <a:r>
              <a:rPr lang="es-ES" sz="1800" i="0" u="none" strike="noStrike" cap="none" dirty="0" err="1">
                <a:solidFill>
                  <a:srgbClr val="0D406E"/>
                </a:solidFill>
                <a:latin typeface="Calibri"/>
                <a:ea typeface="Calibri"/>
                <a:cs typeface="Calibri"/>
                <a:sym typeface="Calibri"/>
              </a:rPr>
              <a:t>Winners</a:t>
            </a:r>
            <a:r>
              <a:rPr lang="es-ES" sz="1800" i="0" u="none" strike="noStrike" cap="none" dirty="0">
                <a:solidFill>
                  <a:srgbClr val="0D406E"/>
                </a:solidFill>
                <a:latin typeface="Calibri"/>
                <a:ea typeface="Calibri"/>
                <a:cs typeface="Calibri"/>
                <a:sym typeface="Calibri"/>
              </a:rPr>
              <a:t>!</a:t>
            </a:r>
            <a:endParaRPr sz="1800" i="0" u="none" strike="noStrike" cap="none" dirty="0">
              <a:solidFill>
                <a:schemeClr val="lt1"/>
              </a:solidFill>
              <a:latin typeface="Calibri"/>
              <a:ea typeface="Calibri"/>
              <a:cs typeface="Calibri"/>
              <a:sym typeface="Calibri"/>
            </a:endParaRPr>
          </a:p>
        </p:txBody>
      </p:sp>
      <p:sp>
        <p:nvSpPr>
          <p:cNvPr id="259" name="Google Shape;259;p17"/>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     DATABI is a cooperative game, which means all players are on the same team. </a:t>
            </a:r>
            <a:endParaRPr lang="en-US" sz="1800" i="0" u="none" strike="noStrike" cap="none" dirty="0">
              <a:solidFill>
                <a:srgbClr val="000000"/>
              </a:solidFill>
              <a:latin typeface="Calibri"/>
              <a:ea typeface="Calibri"/>
              <a:cs typeface="Calibri"/>
              <a:sym typeface="Calibri"/>
            </a:endParaRPr>
          </a:p>
        </p:txBody>
      </p:sp>
      <p:pic>
        <p:nvPicPr>
          <p:cNvPr id="260" name="Google Shape;260;p17"/>
          <p:cNvPicPr preferRelativeResize="0"/>
          <p:nvPr/>
        </p:nvPicPr>
        <p:blipFill rotWithShape="1">
          <a:blip r:embed="rId3">
            <a:alphaModFix/>
          </a:blip>
          <a:srcRect/>
          <a:stretch/>
        </p:blipFill>
        <p:spPr>
          <a:xfrm>
            <a:off x="4375250" y="3537857"/>
            <a:ext cx="598714" cy="598714"/>
          </a:xfrm>
          <a:prstGeom prst="rect">
            <a:avLst/>
          </a:prstGeom>
          <a:noFill/>
          <a:ln>
            <a:noFill/>
          </a:ln>
        </p:spPr>
      </p:pic>
      <p:pic>
        <p:nvPicPr>
          <p:cNvPr id="261" name="Google Shape;261;p17"/>
          <p:cNvPicPr preferRelativeResize="0"/>
          <p:nvPr/>
        </p:nvPicPr>
        <p:blipFill rotWithShape="1">
          <a:blip r:embed="rId4">
            <a:alphaModFix/>
          </a:blip>
          <a:srcRect/>
          <a:stretch/>
        </p:blipFill>
        <p:spPr>
          <a:xfrm>
            <a:off x="4445568" y="2291416"/>
            <a:ext cx="598714" cy="598714"/>
          </a:xfrm>
          <a:prstGeom prst="rect">
            <a:avLst/>
          </a:prstGeom>
          <a:noFill/>
          <a:ln>
            <a:noFill/>
          </a:ln>
        </p:spPr>
      </p:pic>
      <p:pic>
        <p:nvPicPr>
          <p:cNvPr id="262" name="Google Shape;262;p17"/>
          <p:cNvPicPr preferRelativeResize="0"/>
          <p:nvPr/>
        </p:nvPicPr>
        <p:blipFill rotWithShape="1">
          <a:blip r:embed="rId5">
            <a:alphaModFix/>
          </a:blip>
          <a:srcRect/>
          <a:stretch/>
        </p:blipFill>
        <p:spPr>
          <a:xfrm>
            <a:off x="0" y="2007506"/>
            <a:ext cx="4278462" cy="3391807"/>
          </a:xfrm>
          <a:prstGeom prst="rect">
            <a:avLst/>
          </a:prstGeom>
          <a:noFill/>
          <a:ln>
            <a:noFill/>
          </a:ln>
        </p:spPr>
      </p:pic>
      <p:pic>
        <p:nvPicPr>
          <p:cNvPr id="263" name="Google Shape;263;p17"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g267bb54d984_0_0"/>
          <p:cNvSpPr txBox="1">
            <a:spLocks noGrp="1"/>
          </p:cNvSpPr>
          <p:nvPr>
            <p:ph type="title"/>
          </p:nvPr>
        </p:nvSpPr>
        <p:spPr>
          <a:xfrm>
            <a:off x="838200" y="57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a:solidFill>
                  <a:srgbClr val="002060"/>
                </a:solidFill>
                <a:latin typeface="Poppins Medium"/>
                <a:ea typeface="Poppins Medium"/>
                <a:cs typeface="Poppins Medium"/>
                <a:sym typeface="Poppins Medium"/>
              </a:rPr>
              <a:t>Dali Escape Room</a:t>
            </a:r>
            <a:endParaRPr>
              <a:solidFill>
                <a:srgbClr val="002060"/>
              </a:solidFill>
              <a:latin typeface="Poppins Medium"/>
              <a:ea typeface="Poppins Medium"/>
              <a:cs typeface="Poppins Medium"/>
              <a:sym typeface="Poppins Medium"/>
            </a:endParaRPr>
          </a:p>
        </p:txBody>
      </p:sp>
      <p:sp>
        <p:nvSpPr>
          <p:cNvPr id="296" name="Google Shape;296;g267bb54d984_0_0"/>
          <p:cNvSpPr/>
          <p:nvPr/>
        </p:nvSpPr>
        <p:spPr>
          <a:xfrm>
            <a:off x="4719123" y="2487167"/>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97" name="Google Shape;297;g267bb54d984_0_0"/>
          <p:cNvSpPr/>
          <p:nvPr/>
        </p:nvSpPr>
        <p:spPr>
          <a:xfrm>
            <a:off x="4703819" y="4844143"/>
            <a:ext cx="6933000" cy="10704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2400"/>
              <a:buFont typeface="Arial"/>
              <a:buNone/>
            </a:pPr>
            <a:r>
              <a:rPr lang="en-US" sz="1800" dirty="0">
                <a:solidFill>
                  <a:srgbClr val="0D406E"/>
                </a:solidFill>
                <a:latin typeface="Calibri"/>
                <a:ea typeface="Calibri"/>
                <a:cs typeface="Calibri"/>
                <a:sym typeface="Calibri"/>
              </a:rPr>
              <a:t>The players must complete the game within an allotted time frame</a:t>
            </a:r>
            <a:r>
              <a:rPr lang="en-US" sz="2400" dirty="0">
                <a:solidFill>
                  <a:srgbClr val="0D406E"/>
                </a:solidFill>
                <a:latin typeface="Calibri"/>
                <a:ea typeface="Calibri"/>
                <a:cs typeface="Calibri"/>
                <a:sym typeface="Calibri"/>
              </a:rPr>
              <a:t> </a:t>
            </a:r>
          </a:p>
        </p:txBody>
      </p:sp>
      <p:sp>
        <p:nvSpPr>
          <p:cNvPr id="298" name="Google Shape;298;g267bb54d984_0_0"/>
          <p:cNvSpPr/>
          <p:nvPr/>
        </p:nvSpPr>
        <p:spPr>
          <a:xfrm>
            <a:off x="4719123" y="3665655"/>
            <a:ext cx="6917700" cy="941700"/>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dirty="0">
                <a:solidFill>
                  <a:srgbClr val="0D406E"/>
                </a:solidFill>
                <a:latin typeface="Calibri"/>
                <a:ea typeface="Calibri"/>
                <a:cs typeface="Calibri"/>
                <a:sym typeface="Calibri"/>
              </a:rPr>
              <a:t>A team-based game with 9 interlocking puzzles</a:t>
            </a:r>
            <a:endParaRPr lang="en-US" sz="1800" b="0" i="0" u="none" strike="noStrike" cap="none" dirty="0">
              <a:solidFill>
                <a:schemeClr val="lt1"/>
              </a:solidFill>
              <a:latin typeface="Calibri"/>
              <a:ea typeface="Calibri"/>
              <a:cs typeface="Calibri"/>
              <a:sym typeface="Calibri"/>
            </a:endParaRPr>
          </a:p>
        </p:txBody>
      </p:sp>
      <p:pic>
        <p:nvPicPr>
          <p:cNvPr id="299" name="Google Shape;299;g267bb54d984_0_0"/>
          <p:cNvPicPr preferRelativeResize="0"/>
          <p:nvPr/>
        </p:nvPicPr>
        <p:blipFill rotWithShape="1">
          <a:blip r:embed="rId3">
            <a:alphaModFix/>
          </a:blip>
          <a:srcRect/>
          <a:stretch/>
        </p:blipFill>
        <p:spPr>
          <a:xfrm>
            <a:off x="4375250" y="3499338"/>
            <a:ext cx="598714" cy="598714"/>
          </a:xfrm>
          <a:prstGeom prst="rect">
            <a:avLst/>
          </a:prstGeom>
          <a:noFill/>
          <a:ln>
            <a:noFill/>
          </a:ln>
        </p:spPr>
      </p:pic>
      <p:pic>
        <p:nvPicPr>
          <p:cNvPr id="300" name="Google Shape;300;g267bb54d984_0_0"/>
          <p:cNvPicPr preferRelativeResize="0"/>
          <p:nvPr/>
        </p:nvPicPr>
        <p:blipFill rotWithShape="1">
          <a:blip r:embed="rId4">
            <a:alphaModFix/>
          </a:blip>
          <a:srcRect/>
          <a:stretch/>
        </p:blipFill>
        <p:spPr>
          <a:xfrm>
            <a:off x="4419766" y="2348665"/>
            <a:ext cx="598714" cy="598714"/>
          </a:xfrm>
          <a:prstGeom prst="rect">
            <a:avLst/>
          </a:prstGeom>
          <a:noFill/>
          <a:ln>
            <a:noFill/>
          </a:ln>
        </p:spPr>
      </p:pic>
      <p:pic>
        <p:nvPicPr>
          <p:cNvPr id="301" name="Google Shape;301;g267bb54d984_0_0"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302" name="Google Shape;302;g267bb54d984_0_0"/>
          <p:cNvSpPr txBox="1"/>
          <p:nvPr/>
        </p:nvSpPr>
        <p:spPr>
          <a:xfrm>
            <a:off x="5006577" y="2363294"/>
            <a:ext cx="6444651" cy="923289"/>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900"/>
              <a:buFont typeface="Arial"/>
              <a:buNone/>
            </a:pPr>
            <a:r>
              <a:rPr lang="en-US" sz="1800" i="0" u="none" strike="noStrike" cap="none" dirty="0">
                <a:solidFill>
                  <a:srgbClr val="0D406E"/>
                </a:solidFill>
                <a:latin typeface="Calibri"/>
                <a:ea typeface="Calibri"/>
                <a:cs typeface="Calibri"/>
                <a:sym typeface="Calibri"/>
              </a:rPr>
              <a:t> </a:t>
            </a:r>
          </a:p>
          <a:p>
            <a:pPr marL="0" marR="0" lvl="0" indent="0" algn="ctr" rtl="0">
              <a:lnSpc>
                <a:spcPct val="100000"/>
              </a:lnSpc>
              <a:spcBef>
                <a:spcPts val="0"/>
              </a:spcBef>
              <a:spcAft>
                <a:spcPts val="0"/>
              </a:spcAft>
              <a:buClr>
                <a:srgbClr val="000000"/>
              </a:buClr>
              <a:buSzPts val="1900"/>
              <a:buFont typeface="Arial"/>
              <a:buNone/>
            </a:pPr>
            <a:r>
              <a:rPr lang="en-US" sz="1800" i="0" u="none" strike="noStrike" cap="none" dirty="0">
                <a:solidFill>
                  <a:srgbClr val="0D406E"/>
                </a:solidFill>
                <a:latin typeface="Calibri"/>
                <a:ea typeface="Calibri"/>
                <a:cs typeface="Calibri"/>
                <a:sym typeface="Calibri"/>
              </a:rPr>
              <a:t>    Understanding your influence on peers or stakeholders; helping them understand the potential and applications of data</a:t>
            </a:r>
            <a:endParaRPr lang="en-US" sz="1800" i="0" u="none" strike="noStrike" cap="none" dirty="0">
              <a:solidFill>
                <a:srgbClr val="000000"/>
              </a:solidFill>
              <a:latin typeface="Calibri"/>
              <a:ea typeface="Calibri"/>
              <a:cs typeface="Calibri"/>
              <a:sym typeface="Calibri"/>
            </a:endParaRPr>
          </a:p>
        </p:txBody>
      </p:sp>
      <p:pic>
        <p:nvPicPr>
          <p:cNvPr id="303" name="Google Shape;303;g267bb54d984_0_0"/>
          <p:cNvPicPr preferRelativeResize="0"/>
          <p:nvPr/>
        </p:nvPicPr>
        <p:blipFill>
          <a:blip r:embed="rId6">
            <a:alphaModFix/>
          </a:blip>
          <a:stretch>
            <a:fillRect/>
          </a:stretch>
        </p:blipFill>
        <p:spPr>
          <a:xfrm>
            <a:off x="196700" y="1518300"/>
            <a:ext cx="4037838" cy="49489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255ac47f60a_0_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pic>
        <p:nvPicPr>
          <p:cNvPr id="101" name="Google Shape;101;g255ac47f60a_0_1"/>
          <p:cNvPicPr preferRelativeResize="0"/>
          <p:nvPr/>
        </p:nvPicPr>
        <p:blipFill rotWithShape="1">
          <a:blip r:embed="rId3">
            <a:alphaModFix/>
          </a:blip>
          <a:srcRect/>
          <a:stretch/>
        </p:blipFill>
        <p:spPr>
          <a:xfrm>
            <a:off x="6447415" y="5678164"/>
            <a:ext cx="5203759" cy="1092775"/>
          </a:xfrm>
          <a:prstGeom prst="rect">
            <a:avLst/>
          </a:prstGeom>
          <a:noFill/>
          <a:ln>
            <a:noFill/>
          </a:ln>
        </p:spPr>
      </p:pic>
      <p:pic>
        <p:nvPicPr>
          <p:cNvPr id="102" name="Google Shape;102;g255ac47f60a_0_1" descr="Go Study | Course Finder"/>
          <p:cNvPicPr preferRelativeResize="0"/>
          <p:nvPr/>
        </p:nvPicPr>
        <p:blipFill rotWithShape="1">
          <a:blip r:embed="rId4">
            <a:alphaModFix/>
          </a:blip>
          <a:srcRect/>
          <a:stretch/>
        </p:blipFill>
        <p:spPr>
          <a:xfrm>
            <a:off x="559400" y="1775575"/>
            <a:ext cx="1702858" cy="1170726"/>
          </a:xfrm>
          <a:prstGeom prst="rect">
            <a:avLst/>
          </a:prstGeom>
          <a:noFill/>
          <a:ln>
            <a:noFill/>
          </a:ln>
        </p:spPr>
      </p:pic>
      <p:pic>
        <p:nvPicPr>
          <p:cNvPr id="103" name="Google Shape;103;g255ac47f60a_0_1" descr="University of Bergen : Rankings, Fees &amp;amp; Courses Details | Top Universities"/>
          <p:cNvPicPr preferRelativeResize="0"/>
          <p:nvPr/>
        </p:nvPicPr>
        <p:blipFill rotWithShape="1">
          <a:blip r:embed="rId5">
            <a:alphaModFix/>
          </a:blip>
          <a:srcRect/>
          <a:stretch/>
        </p:blipFill>
        <p:spPr>
          <a:xfrm>
            <a:off x="838199" y="365125"/>
            <a:ext cx="1325700" cy="1325700"/>
          </a:xfrm>
          <a:prstGeom prst="rect">
            <a:avLst/>
          </a:prstGeom>
          <a:noFill/>
          <a:ln>
            <a:noFill/>
          </a:ln>
        </p:spPr>
      </p:pic>
      <p:pic>
        <p:nvPicPr>
          <p:cNvPr id="104" name="Google Shape;104;g255ac47f60a_0_1" descr="Logotipo, nombre de la empresa&#10;&#10;Descripción generada automáticamente"/>
          <p:cNvPicPr preferRelativeResize="0"/>
          <p:nvPr/>
        </p:nvPicPr>
        <p:blipFill rotWithShape="1">
          <a:blip r:embed="rId6">
            <a:alphaModFix/>
          </a:blip>
          <a:srcRect t="26358" b="23087"/>
          <a:stretch/>
        </p:blipFill>
        <p:spPr>
          <a:xfrm>
            <a:off x="277650" y="4678175"/>
            <a:ext cx="3084032" cy="866150"/>
          </a:xfrm>
          <a:prstGeom prst="rect">
            <a:avLst/>
          </a:prstGeom>
          <a:noFill/>
          <a:ln>
            <a:noFill/>
          </a:ln>
        </p:spPr>
      </p:pic>
      <p:pic>
        <p:nvPicPr>
          <p:cNvPr id="105" name="Google Shape;105;g255ac47f60a_0_1" descr="Un letrero de color blanco&#10;&#10;Descripción generada automáticamente con confianza media"/>
          <p:cNvPicPr preferRelativeResize="0"/>
          <p:nvPr/>
        </p:nvPicPr>
        <p:blipFill rotWithShape="1">
          <a:blip r:embed="rId7">
            <a:alphaModFix/>
          </a:blip>
          <a:srcRect/>
          <a:stretch/>
        </p:blipFill>
        <p:spPr>
          <a:xfrm>
            <a:off x="918924" y="2894049"/>
            <a:ext cx="1325699" cy="1694200"/>
          </a:xfrm>
          <a:prstGeom prst="rect">
            <a:avLst/>
          </a:prstGeom>
          <a:noFill/>
          <a:ln>
            <a:noFill/>
          </a:ln>
        </p:spPr>
      </p:pic>
      <p:pic>
        <p:nvPicPr>
          <p:cNvPr id="106" name="Google Shape;106;g255ac47f60a_0_1" descr="Universidad de Murcia - Cursos.com"/>
          <p:cNvPicPr preferRelativeResize="0"/>
          <p:nvPr/>
        </p:nvPicPr>
        <p:blipFill rotWithShape="1">
          <a:blip r:embed="rId8">
            <a:alphaModFix/>
          </a:blip>
          <a:srcRect t="24303" b="23632"/>
          <a:stretch/>
        </p:blipFill>
        <p:spPr>
          <a:xfrm>
            <a:off x="277651" y="5791476"/>
            <a:ext cx="3327386" cy="866150"/>
          </a:xfrm>
          <a:prstGeom prst="rect">
            <a:avLst/>
          </a:prstGeom>
          <a:noFill/>
          <a:ln>
            <a:noFill/>
          </a:ln>
        </p:spPr>
      </p:pic>
      <p:pic>
        <p:nvPicPr>
          <p:cNvPr id="107" name="Google Shape;107;g255ac47f60a_0_1"/>
          <p:cNvPicPr preferRelativeResize="0"/>
          <p:nvPr/>
        </p:nvPicPr>
        <p:blipFill rotWithShape="1">
          <a:blip r:embed="rId9">
            <a:alphaModFix/>
          </a:blip>
          <a:srcRect/>
          <a:stretch/>
        </p:blipFill>
        <p:spPr>
          <a:xfrm>
            <a:off x="2965669" y="365123"/>
            <a:ext cx="8388129" cy="460383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07"/>
        <p:cNvGrpSpPr/>
        <p:nvPr/>
      </p:nvGrpSpPr>
      <p:grpSpPr>
        <a:xfrm>
          <a:off x="0" y="0"/>
          <a:ext cx="0" cy="0"/>
          <a:chOff x="0" y="0"/>
          <a:chExt cx="0" cy="0"/>
        </a:xfrm>
      </p:grpSpPr>
      <p:sp>
        <p:nvSpPr>
          <p:cNvPr id="308" name="Google Shape;308;p20"/>
          <p:cNvSpPr txBox="1"/>
          <p:nvPr/>
        </p:nvSpPr>
        <p:spPr>
          <a:xfrm>
            <a:off x="0" y="2613392"/>
            <a:ext cx="12191999"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5 online minigames</a:t>
            </a:r>
            <a:endParaRPr sz="10000" b="0" i="0" u="none" strike="noStrike" cap="none">
              <a:solidFill>
                <a:schemeClr val="lt1"/>
              </a:solidFill>
              <a:latin typeface="Poppins Medium"/>
              <a:ea typeface="Poppins Medium"/>
              <a:cs typeface="Poppins Medium"/>
              <a:sym typeface="Poppins Medium"/>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12"/>
        <p:cNvGrpSpPr/>
        <p:nvPr/>
      </p:nvGrpSpPr>
      <p:grpSpPr>
        <a:xfrm>
          <a:off x="0" y="0"/>
          <a:ext cx="0" cy="0"/>
          <a:chOff x="0" y="0"/>
          <a:chExt cx="0" cy="0"/>
        </a:xfrm>
      </p:grpSpPr>
      <p:pic>
        <p:nvPicPr>
          <p:cNvPr id="313" name="Google Shape;313;g255ac47f60a_0_86"/>
          <p:cNvPicPr preferRelativeResize="0"/>
          <p:nvPr/>
        </p:nvPicPr>
        <p:blipFill>
          <a:blip r:embed="rId3">
            <a:alphaModFix/>
          </a:blip>
          <a:stretch>
            <a:fillRect/>
          </a:stretch>
        </p:blipFill>
        <p:spPr>
          <a:xfrm>
            <a:off x="5270675" y="152400"/>
            <a:ext cx="6678419" cy="6553199"/>
          </a:xfrm>
          <a:prstGeom prst="rect">
            <a:avLst/>
          </a:prstGeom>
          <a:noFill/>
          <a:ln>
            <a:noFill/>
          </a:ln>
        </p:spPr>
      </p:pic>
      <p:sp>
        <p:nvSpPr>
          <p:cNvPr id="314" name="Google Shape;314;g255ac47f60a_0_86"/>
          <p:cNvSpPr txBox="1"/>
          <p:nvPr/>
        </p:nvSpPr>
        <p:spPr>
          <a:xfrm>
            <a:off x="186874" y="1757386"/>
            <a:ext cx="5612100" cy="3140100"/>
          </a:xfrm>
          <a:prstGeom prst="rect">
            <a:avLst/>
          </a:prstGeom>
          <a:noFill/>
          <a:ln>
            <a:noFill/>
          </a:ln>
        </p:spPr>
        <p:txBody>
          <a:bodyPr spcFirstLastPara="1" wrap="square" lIns="91425" tIns="45700" rIns="91425" bIns="45700" anchor="t" anchorCtr="0">
            <a:spAutoFit/>
          </a:bodyPr>
          <a:lstStyle/>
          <a:p>
            <a:pPr marL="0" lvl="0" indent="0" algn="ctr" rtl="0">
              <a:lnSpc>
                <a:spcPct val="115000"/>
              </a:lnSpc>
              <a:spcBef>
                <a:spcPts val="0"/>
              </a:spcBef>
              <a:spcAft>
                <a:spcPts val="0"/>
              </a:spcAft>
              <a:buClr>
                <a:schemeClr val="dk1"/>
              </a:buClr>
              <a:buSzPts val="1100"/>
              <a:buFont typeface="Arial"/>
              <a:buNone/>
            </a:pPr>
            <a:r>
              <a:rPr lang="es-ES" sz="6000">
                <a:solidFill>
                  <a:schemeClr val="lt1"/>
                </a:solidFill>
                <a:latin typeface="Poppins Medium"/>
                <a:ea typeface="Poppins Medium"/>
                <a:cs typeface="Poppins Medium"/>
                <a:sym typeface="Poppins Medium"/>
              </a:rPr>
              <a:t>Organization of the players and groups</a:t>
            </a:r>
            <a:endParaRPr sz="6000" u="none" strike="noStrike" cap="none">
              <a:solidFill>
                <a:schemeClr val="lt1"/>
              </a:solidFill>
              <a:latin typeface="Poppins Medium"/>
              <a:ea typeface="Poppins Medium"/>
              <a:cs typeface="Poppins Medium"/>
              <a:sym typeface="Poppins Medium"/>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18"/>
        <p:cNvGrpSpPr/>
        <p:nvPr/>
      </p:nvGrpSpPr>
      <p:grpSpPr>
        <a:xfrm>
          <a:off x="0" y="0"/>
          <a:ext cx="0" cy="0"/>
          <a:chOff x="0" y="0"/>
          <a:chExt cx="0" cy="0"/>
        </a:xfrm>
      </p:grpSpPr>
      <p:sp>
        <p:nvSpPr>
          <p:cNvPr id="319" name="Google Shape;319;p22"/>
          <p:cNvSpPr txBox="1"/>
          <p:nvPr/>
        </p:nvSpPr>
        <p:spPr>
          <a:xfrm>
            <a:off x="816120" y="974355"/>
            <a:ext cx="3823567" cy="47089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Time to play</a:t>
            </a:r>
            <a:endParaRPr sz="10000" b="0" i="0" u="none" strike="noStrike" cap="none">
              <a:solidFill>
                <a:schemeClr val="lt1"/>
              </a:solidFill>
              <a:latin typeface="Poppins Medium"/>
              <a:ea typeface="Poppins Medium"/>
              <a:cs typeface="Poppins Medium"/>
              <a:sym typeface="Poppins Medium"/>
            </a:endParaRPr>
          </a:p>
        </p:txBody>
      </p:sp>
      <p:pic>
        <p:nvPicPr>
          <p:cNvPr id="320" name="Google Shape;320;p22" descr="Pantalla de computadora con fondo azul&#10;&#10;Descripción generada automáticamente con confianza baja"/>
          <p:cNvPicPr preferRelativeResize="0"/>
          <p:nvPr/>
        </p:nvPicPr>
        <p:blipFill rotWithShape="1">
          <a:blip r:embed="rId3">
            <a:alphaModFix/>
          </a:blip>
          <a:srcRect/>
          <a:stretch/>
        </p:blipFill>
        <p:spPr>
          <a:xfrm>
            <a:off x="7552314" y="643467"/>
            <a:ext cx="3050157" cy="55710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24"/>
        <p:cNvGrpSpPr/>
        <p:nvPr/>
      </p:nvGrpSpPr>
      <p:grpSpPr>
        <a:xfrm>
          <a:off x="0" y="0"/>
          <a:ext cx="0" cy="0"/>
          <a:chOff x="0" y="0"/>
          <a:chExt cx="0" cy="0"/>
        </a:xfrm>
      </p:grpSpPr>
      <p:sp>
        <p:nvSpPr>
          <p:cNvPr id="325" name="Google Shape;325;p23"/>
          <p:cNvSpPr txBox="1"/>
          <p:nvPr/>
        </p:nvSpPr>
        <p:spPr>
          <a:xfrm>
            <a:off x="4670078" y="1145431"/>
            <a:ext cx="7371148" cy="4567137"/>
          </a:xfrm>
          <a:prstGeom prst="rect">
            <a:avLst/>
          </a:prstGeom>
          <a:blipFill rotWithShape="1">
            <a:blip r:embed="rId3">
              <a:alphaModFix/>
            </a:blip>
            <a:stretch>
              <a:fillRect/>
            </a:stretch>
          </a:blipFill>
          <a:ln>
            <a:noFill/>
          </a:ln>
        </p:spPr>
        <p:txBody>
          <a:bodyPr spcFirstLastPara="1" wrap="square" lIns="91425" tIns="45700" rIns="91425" bIns="45700" anchor="b" anchorCtr="0">
            <a:normAutofit/>
          </a:bodyPr>
          <a:lstStyle/>
          <a:p>
            <a:pPr marL="0" marR="0" lvl="0" indent="0" algn="l" rtl="0">
              <a:lnSpc>
                <a:spcPct val="90000"/>
              </a:lnSpc>
              <a:spcBef>
                <a:spcPts val="0"/>
              </a:spcBef>
              <a:spcAft>
                <a:spcPts val="0"/>
              </a:spcAft>
              <a:buClr>
                <a:srgbClr val="000000"/>
              </a:buClr>
              <a:buSzPts val="4400"/>
              <a:buFont typeface="Arial"/>
              <a:buNone/>
            </a:pPr>
            <a:endParaRPr sz="4400" b="0" i="0" u="none" strike="noStrike" cap="none">
              <a:solidFill>
                <a:schemeClr val="dk1"/>
              </a:solidFill>
              <a:latin typeface="Calibri"/>
              <a:ea typeface="Calibri"/>
              <a:cs typeface="Calibri"/>
              <a:sym typeface="Calibri"/>
            </a:endParaRPr>
          </a:p>
        </p:txBody>
      </p:sp>
      <p:sp>
        <p:nvSpPr>
          <p:cNvPr id="326" name="Google Shape;326;p23"/>
          <p:cNvSpPr txBox="1"/>
          <p:nvPr/>
        </p:nvSpPr>
        <p:spPr>
          <a:xfrm>
            <a:off x="150774" y="1981521"/>
            <a:ext cx="4923497" cy="3170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Time to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finish</a:t>
            </a:r>
            <a:endParaRPr sz="10000" b="0" i="0" u="none" strike="noStrike" cap="none">
              <a:solidFill>
                <a:schemeClr val="lt1"/>
              </a:solidFill>
              <a:latin typeface="Poppins Medium"/>
              <a:ea typeface="Poppins Medium"/>
              <a:cs typeface="Poppins Medium"/>
              <a:sym typeface="Poppins Medium"/>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30"/>
        <p:cNvGrpSpPr/>
        <p:nvPr/>
      </p:nvGrpSpPr>
      <p:grpSpPr>
        <a:xfrm>
          <a:off x="0" y="0"/>
          <a:ext cx="0" cy="0"/>
          <a:chOff x="0" y="0"/>
          <a:chExt cx="0" cy="0"/>
        </a:xfrm>
      </p:grpSpPr>
      <p:sp>
        <p:nvSpPr>
          <p:cNvPr id="331" name="Google Shape;331;p24"/>
          <p:cNvSpPr txBox="1"/>
          <p:nvPr/>
        </p:nvSpPr>
        <p:spPr>
          <a:xfrm>
            <a:off x="2259718" y="1461283"/>
            <a:ext cx="8047835" cy="317009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What have you learnt?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g255ac47f60a_0_93"/>
          <p:cNvSpPr txBox="1"/>
          <p:nvPr/>
        </p:nvSpPr>
        <p:spPr>
          <a:xfrm>
            <a:off x="822481" y="401000"/>
            <a:ext cx="3573000" cy="1097400"/>
          </a:xfrm>
          <a:prstGeom prst="rect">
            <a:avLst/>
          </a:prstGeom>
          <a:noFill/>
          <a:ln>
            <a:noFill/>
          </a:ln>
        </p:spPr>
        <p:txBody>
          <a:bodyPr spcFirstLastPara="1" wrap="square" lIns="91425" tIns="45700" rIns="91425" bIns="45700" anchor="b" anchorCtr="0">
            <a:normAutofit fontScale="77500" lnSpcReduction="20000"/>
          </a:bodyPr>
          <a:lstStyle/>
          <a:p>
            <a:pPr marL="0" marR="0" lvl="0" indent="0" algn="ctr" rtl="0">
              <a:lnSpc>
                <a:spcPct val="90000"/>
              </a:lnSpc>
              <a:spcBef>
                <a:spcPts val="0"/>
              </a:spcBef>
              <a:spcAft>
                <a:spcPts val="0"/>
              </a:spcAft>
              <a:buClr>
                <a:srgbClr val="64B4C7"/>
              </a:buClr>
              <a:buSzPct val="120000"/>
              <a:buFont typeface="Poppins Medium"/>
              <a:buNone/>
            </a:pPr>
            <a:r>
              <a:rPr lang="es-ES" sz="6000">
                <a:solidFill>
                  <a:srgbClr val="64B4C7"/>
                </a:solidFill>
                <a:latin typeface="Poppins Medium"/>
                <a:ea typeface="Poppins Medium"/>
                <a:cs typeface="Poppins Medium"/>
                <a:sym typeface="Poppins Medium"/>
              </a:rPr>
              <a:t>Framework</a:t>
            </a:r>
            <a:endParaRPr sz="6000" b="0" i="0" u="none" strike="noStrike" cap="none">
              <a:solidFill>
                <a:srgbClr val="000000"/>
              </a:solidFill>
              <a:latin typeface="Arial"/>
              <a:ea typeface="Arial"/>
              <a:cs typeface="Arial"/>
              <a:sym typeface="Arial"/>
            </a:endParaRPr>
          </a:p>
        </p:txBody>
      </p:sp>
      <p:sp>
        <p:nvSpPr>
          <p:cNvPr id="338" name="Google Shape;338;g255ac47f60a_0_93"/>
          <p:cNvSpPr txBox="1"/>
          <p:nvPr/>
        </p:nvSpPr>
        <p:spPr>
          <a:xfrm>
            <a:off x="8473360" y="3507130"/>
            <a:ext cx="3638700" cy="12213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s-ES" sz="1900" b="1" dirty="0">
                <a:solidFill>
                  <a:srgbClr val="000000"/>
                </a:solidFill>
                <a:latin typeface="Roboto"/>
                <a:ea typeface="Roboto"/>
                <a:cs typeface="Roboto"/>
                <a:sym typeface="Roboto"/>
              </a:rPr>
              <a:t> </a:t>
            </a:r>
            <a:r>
              <a:rPr lang="es-ES" sz="3200" dirty="0" err="1">
                <a:solidFill>
                  <a:srgbClr val="000000"/>
                </a:solidFill>
                <a:latin typeface="Caveat"/>
                <a:ea typeface="Caveat"/>
                <a:cs typeface="Caveat"/>
                <a:sym typeface="Caveat"/>
              </a:rPr>
              <a:t>Engaging</a:t>
            </a:r>
            <a:r>
              <a:rPr lang="es-ES" sz="3200" dirty="0">
                <a:solidFill>
                  <a:srgbClr val="000000"/>
                </a:solidFill>
                <a:latin typeface="Caveat"/>
                <a:ea typeface="Caveat"/>
                <a:cs typeface="Caveat"/>
                <a:sym typeface="Caveat"/>
              </a:rPr>
              <a:t> </a:t>
            </a:r>
            <a:r>
              <a:rPr lang="es-ES" sz="3200" dirty="0" err="1">
                <a:solidFill>
                  <a:srgbClr val="000000"/>
                </a:solidFill>
                <a:latin typeface="Caveat"/>
                <a:ea typeface="Caveat"/>
                <a:cs typeface="Caveat"/>
                <a:sym typeface="Caveat"/>
              </a:rPr>
              <a:t>through</a:t>
            </a:r>
            <a:r>
              <a:rPr lang="es-ES" sz="3200" dirty="0">
                <a:solidFill>
                  <a:srgbClr val="000000"/>
                </a:solidFill>
                <a:latin typeface="Caveat"/>
                <a:ea typeface="Caveat"/>
                <a:cs typeface="Caveat"/>
                <a:sym typeface="Caveat"/>
              </a:rPr>
              <a:t>  data</a:t>
            </a:r>
            <a:endParaRPr sz="1900" b="1" dirty="0">
              <a:solidFill>
                <a:srgbClr val="000000"/>
              </a:solidFill>
              <a:latin typeface="Roboto"/>
              <a:ea typeface="Roboto"/>
              <a:cs typeface="Roboto"/>
              <a:sym typeface="Roboto"/>
            </a:endParaRPr>
          </a:p>
        </p:txBody>
      </p:sp>
      <p:sp>
        <p:nvSpPr>
          <p:cNvPr id="339" name="Google Shape;339;g255ac47f60a_0_93"/>
          <p:cNvSpPr txBox="1"/>
          <p:nvPr/>
        </p:nvSpPr>
        <p:spPr>
          <a:xfrm>
            <a:off x="626672" y="2706600"/>
            <a:ext cx="2964031" cy="1097400"/>
          </a:xfrm>
          <a:prstGeom prst="rect">
            <a:avLst/>
          </a:prstGeom>
          <a:noFill/>
          <a:ln>
            <a:noFill/>
          </a:ln>
        </p:spPr>
        <p:txBody>
          <a:bodyPr spcFirstLastPara="1" wrap="square" lIns="121900" tIns="121900" rIns="121900" bIns="121900" anchor="ctr" anchorCtr="0">
            <a:noAutofit/>
          </a:bodyPr>
          <a:lstStyle/>
          <a:p>
            <a:pPr marL="0" lvl="0" indent="0" algn="ctr" rtl="0">
              <a:lnSpc>
                <a:spcPct val="115000"/>
              </a:lnSpc>
              <a:spcBef>
                <a:spcPts val="0"/>
              </a:spcBef>
              <a:spcAft>
                <a:spcPts val="0"/>
              </a:spcAft>
              <a:buNone/>
            </a:pPr>
            <a:r>
              <a:rPr lang="es-ES" sz="2800" dirty="0" err="1">
                <a:solidFill>
                  <a:srgbClr val="000000"/>
                </a:solidFill>
                <a:latin typeface="Caveat"/>
                <a:ea typeface="Caveat"/>
                <a:cs typeface="Caveat"/>
                <a:sym typeface="Caveat"/>
              </a:rPr>
              <a:t>Understanding</a:t>
            </a:r>
            <a:r>
              <a:rPr lang="es-ES" sz="2800" dirty="0">
                <a:solidFill>
                  <a:srgbClr val="000000"/>
                </a:solidFill>
                <a:latin typeface="Caveat"/>
                <a:ea typeface="Caveat"/>
                <a:cs typeface="Caveat"/>
                <a:sym typeface="Caveat"/>
              </a:rPr>
              <a:t> data</a:t>
            </a:r>
            <a:endParaRPr sz="2800" dirty="0">
              <a:solidFill>
                <a:srgbClr val="000000"/>
              </a:solidFill>
              <a:latin typeface="Caveat"/>
              <a:ea typeface="Caveat"/>
              <a:cs typeface="Caveat"/>
              <a:sym typeface="Caveat"/>
            </a:endParaRPr>
          </a:p>
        </p:txBody>
      </p:sp>
      <p:sp>
        <p:nvSpPr>
          <p:cNvPr id="340" name="Google Shape;340;g255ac47f60a_0_93"/>
          <p:cNvSpPr txBox="1"/>
          <p:nvPr/>
        </p:nvSpPr>
        <p:spPr>
          <a:xfrm>
            <a:off x="5065901" y="498277"/>
            <a:ext cx="3055500" cy="1221300"/>
          </a:xfrm>
          <a:prstGeom prst="rect">
            <a:avLst/>
          </a:prstGeom>
          <a:noFill/>
          <a:ln>
            <a:noFill/>
          </a:ln>
        </p:spPr>
        <p:txBody>
          <a:bodyPr spcFirstLastPara="1" wrap="square" lIns="121900" tIns="121900" rIns="121900" bIns="121900" anchor="ctr" anchorCtr="0">
            <a:noAutofit/>
          </a:bodyPr>
          <a:lstStyle/>
          <a:p>
            <a:pPr marL="0" marR="0" lvl="0" indent="0" algn="ctr" rtl="0">
              <a:lnSpc>
                <a:spcPct val="115000"/>
              </a:lnSpc>
              <a:spcBef>
                <a:spcPts val="0"/>
              </a:spcBef>
              <a:spcAft>
                <a:spcPts val="0"/>
              </a:spcAft>
              <a:buNone/>
            </a:pPr>
            <a:r>
              <a:rPr lang="es-ES" sz="3200" dirty="0" err="1">
                <a:solidFill>
                  <a:srgbClr val="000000"/>
                </a:solidFill>
                <a:latin typeface="Caveat"/>
                <a:ea typeface="Caveat"/>
                <a:cs typeface="Caveat"/>
                <a:sym typeface="Caveat"/>
              </a:rPr>
              <a:t>Acting</a:t>
            </a:r>
            <a:r>
              <a:rPr lang="es-ES" sz="3200" dirty="0">
                <a:solidFill>
                  <a:srgbClr val="000000"/>
                </a:solidFill>
                <a:latin typeface="Caveat"/>
                <a:ea typeface="Caveat"/>
                <a:cs typeface="Caveat"/>
                <a:sym typeface="Caveat"/>
              </a:rPr>
              <a:t> </a:t>
            </a:r>
            <a:r>
              <a:rPr lang="es-ES" sz="3200" dirty="0" err="1">
                <a:solidFill>
                  <a:srgbClr val="000000"/>
                </a:solidFill>
                <a:latin typeface="Caveat"/>
                <a:ea typeface="Caveat"/>
                <a:cs typeface="Caveat"/>
                <a:sym typeface="Caveat"/>
              </a:rPr>
              <a:t>on</a:t>
            </a:r>
            <a:r>
              <a:rPr lang="es-ES" sz="3200" dirty="0">
                <a:solidFill>
                  <a:srgbClr val="000000"/>
                </a:solidFill>
                <a:latin typeface="Caveat"/>
                <a:ea typeface="Caveat"/>
                <a:cs typeface="Caveat"/>
                <a:sym typeface="Caveat"/>
              </a:rPr>
              <a:t> data</a:t>
            </a:r>
            <a:endParaRPr sz="1600" b="1" dirty="0">
              <a:solidFill>
                <a:srgbClr val="000000"/>
              </a:solidFill>
              <a:latin typeface="Roboto"/>
              <a:ea typeface="Roboto"/>
              <a:cs typeface="Roboto"/>
              <a:sym typeface="Roboto"/>
            </a:endParaRPr>
          </a:p>
        </p:txBody>
      </p:sp>
      <p:sp>
        <p:nvSpPr>
          <p:cNvPr id="341" name="Google Shape;341;g255ac47f60a_0_93"/>
          <p:cNvSpPr txBox="1"/>
          <p:nvPr/>
        </p:nvSpPr>
        <p:spPr>
          <a:xfrm>
            <a:off x="4742575" y="6081975"/>
            <a:ext cx="34482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4000" dirty="0" err="1">
                <a:solidFill>
                  <a:srgbClr val="000000"/>
                </a:solidFill>
                <a:latin typeface="Caveat"/>
                <a:ea typeface="Caveat"/>
                <a:cs typeface="Caveat"/>
                <a:sym typeface="Caveat"/>
              </a:rPr>
              <a:t>Ethics</a:t>
            </a:r>
            <a:r>
              <a:rPr lang="es-ES" sz="4000" dirty="0">
                <a:solidFill>
                  <a:srgbClr val="000000"/>
                </a:solidFill>
                <a:latin typeface="Caveat"/>
                <a:ea typeface="Caveat"/>
                <a:cs typeface="Caveat"/>
                <a:sym typeface="Caveat"/>
              </a:rPr>
              <a:t> &amp;  </a:t>
            </a:r>
            <a:r>
              <a:rPr lang="es-ES" sz="4000" dirty="0" err="1">
                <a:solidFill>
                  <a:srgbClr val="000000"/>
                </a:solidFill>
                <a:latin typeface="Caveat"/>
                <a:ea typeface="Caveat"/>
                <a:cs typeface="Caveat"/>
                <a:sym typeface="Caveat"/>
              </a:rPr>
              <a:t>Privacy</a:t>
            </a:r>
            <a:endParaRPr sz="2200" b="1" dirty="0">
              <a:solidFill>
                <a:srgbClr val="134F5C"/>
              </a:solidFill>
              <a:latin typeface="Calibri"/>
              <a:ea typeface="Calibri"/>
              <a:cs typeface="Calibri"/>
              <a:sym typeface="Calibri"/>
            </a:endParaRPr>
          </a:p>
        </p:txBody>
      </p:sp>
      <p:pic>
        <p:nvPicPr>
          <p:cNvPr id="342" name="Google Shape;342;g255ac47f60a_0_93"/>
          <p:cNvPicPr preferRelativeResize="0"/>
          <p:nvPr/>
        </p:nvPicPr>
        <p:blipFill rotWithShape="1">
          <a:blip r:embed="rId3">
            <a:alphaModFix/>
          </a:blip>
          <a:srcRect t="9222"/>
          <a:stretch/>
        </p:blipFill>
        <p:spPr>
          <a:xfrm>
            <a:off x="4943000" y="2914650"/>
            <a:ext cx="2200750" cy="1778700"/>
          </a:xfrm>
          <a:prstGeom prst="rect">
            <a:avLst/>
          </a:prstGeom>
          <a:noFill/>
          <a:ln>
            <a:noFill/>
          </a:ln>
        </p:spPr>
      </p:pic>
      <p:cxnSp>
        <p:nvCxnSpPr>
          <p:cNvPr id="343" name="Google Shape;343;g255ac47f60a_0_93"/>
          <p:cNvCxnSpPr/>
          <p:nvPr/>
        </p:nvCxnSpPr>
        <p:spPr>
          <a:xfrm rot="10800000" flipH="1">
            <a:off x="1295400" y="6058050"/>
            <a:ext cx="10134600" cy="57000"/>
          </a:xfrm>
          <a:prstGeom prst="straightConnector1">
            <a:avLst/>
          </a:prstGeom>
          <a:noFill/>
          <a:ln w="38100" cap="flat" cmpd="sng">
            <a:solidFill>
              <a:srgbClr val="45818E"/>
            </a:solidFill>
            <a:prstDash val="solid"/>
            <a:round/>
            <a:headEnd type="none" w="med" len="med"/>
            <a:tailEnd type="none" w="med" len="med"/>
          </a:ln>
        </p:spPr>
      </p:cxnSp>
      <p:cxnSp>
        <p:nvCxnSpPr>
          <p:cNvPr id="344" name="Google Shape;344;g255ac47f60a_0_93"/>
          <p:cNvCxnSpPr>
            <a:cxnSpLocks/>
            <a:stCxn id="339" idx="3"/>
            <a:endCxn id="342" idx="1"/>
          </p:cNvCxnSpPr>
          <p:nvPr/>
        </p:nvCxnSpPr>
        <p:spPr>
          <a:xfrm>
            <a:off x="3590703" y="3255300"/>
            <a:ext cx="1352297" cy="548700"/>
          </a:xfrm>
          <a:prstGeom prst="curvedConnector3">
            <a:avLst>
              <a:gd name="adj1" fmla="val 50000"/>
            </a:avLst>
          </a:prstGeom>
          <a:noFill/>
          <a:ln w="38100" cap="flat" cmpd="sng">
            <a:solidFill>
              <a:srgbClr val="666666"/>
            </a:solidFill>
            <a:prstDash val="solid"/>
            <a:round/>
            <a:headEnd type="none" w="med" len="med"/>
            <a:tailEnd type="stealth" w="med" len="med"/>
          </a:ln>
        </p:spPr>
      </p:cxnSp>
      <p:cxnSp>
        <p:nvCxnSpPr>
          <p:cNvPr id="345" name="Google Shape;345;g255ac47f60a_0_93"/>
          <p:cNvCxnSpPr>
            <a:cxnSpLocks/>
            <a:stCxn id="340" idx="2"/>
            <a:endCxn id="342" idx="0"/>
          </p:cNvCxnSpPr>
          <p:nvPr/>
        </p:nvCxnSpPr>
        <p:spPr>
          <a:xfrm rot="5400000">
            <a:off x="5720977" y="2041975"/>
            <a:ext cx="1195073" cy="550276"/>
          </a:xfrm>
          <a:prstGeom prst="curvedConnector3">
            <a:avLst>
              <a:gd name="adj1" fmla="val 50000"/>
            </a:avLst>
          </a:prstGeom>
          <a:noFill/>
          <a:ln w="38100" cap="flat" cmpd="sng">
            <a:solidFill>
              <a:srgbClr val="44546A"/>
            </a:solidFill>
            <a:prstDash val="solid"/>
            <a:round/>
            <a:headEnd type="none" w="med" len="med"/>
            <a:tailEnd type="stealth" w="med" len="med"/>
          </a:ln>
        </p:spPr>
      </p:cxnSp>
      <p:cxnSp>
        <p:nvCxnSpPr>
          <p:cNvPr id="346" name="Google Shape;346;g255ac47f60a_0_93"/>
          <p:cNvCxnSpPr>
            <a:cxnSpLocks/>
            <a:stCxn id="338" idx="1"/>
          </p:cNvCxnSpPr>
          <p:nvPr/>
        </p:nvCxnSpPr>
        <p:spPr>
          <a:xfrm rot="10800000">
            <a:off x="7143750" y="3706758"/>
            <a:ext cx="1329610" cy="411023"/>
          </a:xfrm>
          <a:prstGeom prst="curvedConnector3">
            <a:avLst>
              <a:gd name="adj1" fmla="val 50000"/>
            </a:avLst>
          </a:prstGeom>
          <a:noFill/>
          <a:ln w="38100" cap="flat" cmpd="sng">
            <a:solidFill>
              <a:srgbClr val="44546A"/>
            </a:solidFill>
            <a:prstDash val="solid"/>
            <a:round/>
            <a:headEnd type="none" w="med" len="med"/>
            <a:tailEnd type="stealth" w="med" len="med"/>
          </a:ln>
        </p:spPr>
      </p:cxnSp>
      <p:grpSp>
        <p:nvGrpSpPr>
          <p:cNvPr id="347" name="Google Shape;347;g255ac47f60a_0_93"/>
          <p:cNvGrpSpPr/>
          <p:nvPr/>
        </p:nvGrpSpPr>
        <p:grpSpPr>
          <a:xfrm>
            <a:off x="131015" y="3657626"/>
            <a:ext cx="4875050" cy="2038982"/>
            <a:chOff x="23901" y="3660999"/>
            <a:chExt cx="4875050" cy="2038982"/>
          </a:xfrm>
        </p:grpSpPr>
        <p:sp>
          <p:nvSpPr>
            <p:cNvPr id="348" name="Google Shape;348;g255ac47f60a_0_93"/>
            <p:cNvSpPr txBox="1"/>
            <p:nvPr/>
          </p:nvSpPr>
          <p:spPr>
            <a:xfrm>
              <a:off x="175136" y="3660999"/>
              <a:ext cx="3534363"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tx1"/>
                  </a:solidFill>
                  <a:latin typeface="Calibri"/>
                  <a:ea typeface="Calibri"/>
                  <a:cs typeface="Calibri"/>
                  <a:sym typeface="Calibri"/>
                </a:rPr>
                <a:t>Mental operations, reflections </a:t>
              </a:r>
            </a:p>
            <a:p>
              <a:pPr marL="0" lvl="0" indent="0" algn="ctr" rtl="0">
                <a:spcBef>
                  <a:spcPts val="0"/>
                </a:spcBef>
                <a:spcAft>
                  <a:spcPts val="0"/>
                </a:spcAft>
                <a:buNone/>
              </a:pPr>
              <a:r>
                <a:rPr lang="en-US" sz="1600" dirty="0">
                  <a:solidFill>
                    <a:schemeClr val="tx1"/>
                  </a:solidFill>
                  <a:latin typeface="Calibri"/>
                  <a:ea typeface="Calibri"/>
                  <a:cs typeface="Calibri"/>
                  <a:sym typeface="Calibri"/>
                </a:rPr>
                <a:t>and processes that do not imply necessarily actions</a:t>
              </a:r>
            </a:p>
          </p:txBody>
        </p:sp>
        <p:sp>
          <p:nvSpPr>
            <p:cNvPr id="349" name="Google Shape;349;g255ac47f60a_0_93"/>
            <p:cNvSpPr txBox="1"/>
            <p:nvPr/>
          </p:nvSpPr>
          <p:spPr>
            <a:xfrm>
              <a:off x="23901" y="5150093"/>
              <a:ext cx="148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600" dirty="0" err="1">
                  <a:latin typeface="Comfortaa"/>
                  <a:ea typeface="Comfortaa"/>
                  <a:cs typeface="Comfortaa"/>
                  <a:sym typeface="Comfortaa"/>
                </a:rPr>
                <a:t>Knowledge</a:t>
              </a:r>
              <a:endParaRPr sz="1600" dirty="0">
                <a:latin typeface="Comfortaa"/>
                <a:ea typeface="Comfortaa"/>
                <a:cs typeface="Comfortaa"/>
                <a:sym typeface="Comfortaa"/>
              </a:endParaRPr>
            </a:p>
          </p:txBody>
        </p:sp>
        <p:sp>
          <p:nvSpPr>
            <p:cNvPr id="350" name="Google Shape;350;g255ac47f60a_0_93"/>
            <p:cNvSpPr txBox="1"/>
            <p:nvPr/>
          </p:nvSpPr>
          <p:spPr>
            <a:xfrm>
              <a:off x="1718476" y="5150093"/>
              <a:ext cx="1485900" cy="430857"/>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ES" sz="1600" dirty="0">
                  <a:latin typeface="Comfortaa"/>
                  <a:ea typeface="Comfortaa"/>
                  <a:cs typeface="Comfortaa"/>
                  <a:sym typeface="Comfortaa"/>
                </a:rPr>
                <a:t>Awareness</a:t>
              </a:r>
              <a:endParaRPr sz="1600" dirty="0">
                <a:latin typeface="Comfortaa"/>
                <a:ea typeface="Comfortaa"/>
                <a:cs typeface="Comfortaa"/>
                <a:sym typeface="Comfortaa"/>
              </a:endParaRPr>
            </a:p>
          </p:txBody>
        </p:sp>
        <p:sp>
          <p:nvSpPr>
            <p:cNvPr id="351" name="Google Shape;351;g255ac47f60a_0_93"/>
            <p:cNvSpPr txBox="1"/>
            <p:nvPr/>
          </p:nvSpPr>
          <p:spPr>
            <a:xfrm>
              <a:off x="3413051" y="5022903"/>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Critical</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Thinking</a:t>
              </a:r>
              <a:endParaRPr sz="1600" dirty="0">
                <a:latin typeface="Comfortaa"/>
                <a:ea typeface="Comfortaa"/>
                <a:cs typeface="Comfortaa"/>
                <a:sym typeface="Comfortaa"/>
              </a:endParaRPr>
            </a:p>
          </p:txBody>
        </p:sp>
        <p:cxnSp>
          <p:nvCxnSpPr>
            <p:cNvPr id="352" name="Google Shape;352;g255ac47f60a_0_93"/>
            <p:cNvCxnSpPr/>
            <p:nvPr/>
          </p:nvCxnSpPr>
          <p:spPr>
            <a:xfrm flipH="1">
              <a:off x="766851" y="4804999"/>
              <a:ext cx="1278300" cy="235200"/>
            </a:xfrm>
            <a:prstGeom prst="bentConnector3">
              <a:avLst>
                <a:gd name="adj1" fmla="val 100039"/>
              </a:avLst>
            </a:prstGeom>
            <a:noFill/>
            <a:ln w="9525" cap="flat" cmpd="sng">
              <a:solidFill>
                <a:srgbClr val="44546A"/>
              </a:solidFill>
              <a:prstDash val="solid"/>
              <a:round/>
              <a:headEnd type="none" w="med" len="med"/>
              <a:tailEnd type="none" w="med" len="med"/>
            </a:ln>
          </p:spPr>
        </p:cxnSp>
        <p:cxnSp>
          <p:nvCxnSpPr>
            <p:cNvPr id="353" name="Google Shape;353;g255ac47f60a_0_93"/>
            <p:cNvCxnSpPr>
              <a:cxnSpLocks/>
              <a:endCxn id="350" idx="0"/>
            </p:cNvCxnSpPr>
            <p:nvPr/>
          </p:nvCxnSpPr>
          <p:spPr>
            <a:xfrm>
              <a:off x="2043844" y="4804998"/>
              <a:ext cx="417582" cy="345095"/>
            </a:xfrm>
            <a:prstGeom prst="bentConnector2">
              <a:avLst/>
            </a:prstGeom>
            <a:noFill/>
            <a:ln w="9525" cap="flat" cmpd="sng">
              <a:solidFill>
                <a:srgbClr val="44546A"/>
              </a:solidFill>
              <a:prstDash val="solid"/>
              <a:round/>
              <a:headEnd type="none" w="med" len="med"/>
              <a:tailEnd type="none" w="med" len="med"/>
            </a:ln>
          </p:spPr>
        </p:cxnSp>
        <p:cxnSp>
          <p:nvCxnSpPr>
            <p:cNvPr id="354" name="Google Shape;354;g255ac47f60a_0_93"/>
            <p:cNvCxnSpPr>
              <a:cxnSpLocks/>
              <a:stCxn id="348" idx="2"/>
              <a:endCxn id="351" idx="0"/>
            </p:cNvCxnSpPr>
            <p:nvPr/>
          </p:nvCxnSpPr>
          <p:spPr>
            <a:xfrm rot="16200000" flipH="1">
              <a:off x="2829857" y="3696758"/>
              <a:ext cx="438605" cy="2213683"/>
            </a:xfrm>
            <a:prstGeom prst="bentConnector3">
              <a:avLst>
                <a:gd name="adj1" fmla="val 50000"/>
              </a:avLst>
            </a:prstGeom>
            <a:noFill/>
            <a:ln w="9525" cap="flat" cmpd="sng">
              <a:solidFill>
                <a:srgbClr val="44546A"/>
              </a:solidFill>
              <a:prstDash val="solid"/>
              <a:round/>
              <a:headEnd type="none" w="med" len="med"/>
              <a:tailEnd type="none" w="med" len="med"/>
            </a:ln>
          </p:spPr>
        </p:cxnSp>
      </p:grpSp>
      <p:grpSp>
        <p:nvGrpSpPr>
          <p:cNvPr id="355" name="Google Shape;355;g255ac47f60a_0_93"/>
          <p:cNvGrpSpPr/>
          <p:nvPr/>
        </p:nvGrpSpPr>
        <p:grpSpPr>
          <a:xfrm>
            <a:off x="7296150" y="588931"/>
            <a:ext cx="4875050" cy="1789093"/>
            <a:chOff x="7296150" y="588931"/>
            <a:chExt cx="4875050" cy="1789093"/>
          </a:xfrm>
        </p:grpSpPr>
        <p:sp>
          <p:nvSpPr>
            <p:cNvPr id="356" name="Google Shape;356;g255ac47f60a_0_93"/>
            <p:cNvSpPr txBox="1"/>
            <p:nvPr/>
          </p:nvSpPr>
          <p:spPr>
            <a:xfrm>
              <a:off x="8005855" y="588931"/>
              <a:ext cx="32910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tx1"/>
                  </a:solidFill>
                  <a:latin typeface="Calibri"/>
                  <a:ea typeface="Calibri"/>
                  <a:cs typeface="Calibri"/>
                  <a:sym typeface="Calibri"/>
                </a:rPr>
                <a:t>Actions to be carried out materially or technically</a:t>
              </a:r>
            </a:p>
          </p:txBody>
        </p:sp>
        <p:grpSp>
          <p:nvGrpSpPr>
            <p:cNvPr id="357" name="Google Shape;357;g255ac47f60a_0_93"/>
            <p:cNvGrpSpPr/>
            <p:nvPr/>
          </p:nvGrpSpPr>
          <p:grpSpPr>
            <a:xfrm>
              <a:off x="7296150" y="1266008"/>
              <a:ext cx="4875050" cy="1112016"/>
              <a:chOff x="7143750" y="1266008"/>
              <a:chExt cx="4875050" cy="1112016"/>
            </a:xfrm>
          </p:grpSpPr>
          <p:sp>
            <p:nvSpPr>
              <p:cNvPr id="358" name="Google Shape;358;g255ac47f60a_0_93"/>
              <p:cNvSpPr txBox="1"/>
              <p:nvPr/>
            </p:nvSpPr>
            <p:spPr>
              <a:xfrm>
                <a:off x="7143750" y="1607125"/>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Collecting</a:t>
                </a:r>
                <a:r>
                  <a:rPr lang="es-ES" sz="1600" dirty="0">
                    <a:latin typeface="Comfortaa"/>
                    <a:ea typeface="Comfortaa"/>
                    <a:cs typeface="Comfortaa"/>
                    <a:sym typeface="Comfortaa"/>
                  </a:rPr>
                  <a:t> </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a:latin typeface="Comfortaa"/>
                    <a:ea typeface="Comfortaa"/>
                    <a:cs typeface="Comfortaa"/>
                    <a:sym typeface="Comfortaa"/>
                  </a:rPr>
                  <a:t>Data</a:t>
                </a:r>
                <a:endParaRPr sz="1600" dirty="0">
                  <a:latin typeface="Comfortaa"/>
                  <a:ea typeface="Comfortaa"/>
                  <a:cs typeface="Comfortaa"/>
                  <a:sym typeface="Comfortaa"/>
                </a:endParaRPr>
              </a:p>
            </p:txBody>
          </p:sp>
          <p:sp>
            <p:nvSpPr>
              <p:cNvPr id="359" name="Google Shape;359;g255ac47f60a_0_93"/>
              <p:cNvSpPr txBox="1"/>
              <p:nvPr/>
            </p:nvSpPr>
            <p:spPr>
              <a:xfrm>
                <a:off x="8879475" y="1577488"/>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Managing</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a:latin typeface="Comfortaa"/>
                    <a:ea typeface="Comfortaa"/>
                    <a:cs typeface="Comfortaa"/>
                    <a:sym typeface="Comfortaa"/>
                  </a:rPr>
                  <a:t>Data</a:t>
                </a:r>
                <a:endParaRPr sz="1600" dirty="0">
                  <a:latin typeface="Comfortaa"/>
                  <a:ea typeface="Comfortaa"/>
                  <a:cs typeface="Comfortaa"/>
                  <a:sym typeface="Comfortaa"/>
                </a:endParaRPr>
              </a:p>
            </p:txBody>
          </p:sp>
          <p:sp>
            <p:nvSpPr>
              <p:cNvPr id="360" name="Google Shape;360;g255ac47f60a_0_93"/>
              <p:cNvSpPr txBox="1"/>
              <p:nvPr/>
            </p:nvSpPr>
            <p:spPr>
              <a:xfrm>
                <a:off x="10532900" y="1454725"/>
                <a:ext cx="1485900" cy="92329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Sharing</a:t>
                </a:r>
                <a:r>
                  <a:rPr lang="es-ES" sz="1600" dirty="0">
                    <a:latin typeface="Comfortaa"/>
                    <a:ea typeface="Comfortaa"/>
                    <a:cs typeface="Comfortaa"/>
                    <a:sym typeface="Comfortaa"/>
                  </a:rPr>
                  <a:t> </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a:latin typeface="Comfortaa"/>
                    <a:ea typeface="Comfortaa"/>
                    <a:cs typeface="Comfortaa"/>
                    <a:sym typeface="Comfortaa"/>
                  </a:rPr>
                  <a:t>Data</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Artefacts</a:t>
                </a:r>
                <a:endParaRPr sz="1600" dirty="0">
                  <a:latin typeface="Comfortaa"/>
                  <a:ea typeface="Comfortaa"/>
                  <a:cs typeface="Comfortaa"/>
                  <a:sym typeface="Comfortaa"/>
                </a:endParaRPr>
              </a:p>
            </p:txBody>
          </p:sp>
          <p:cxnSp>
            <p:nvCxnSpPr>
              <p:cNvPr id="361" name="Google Shape;361;g255ac47f60a_0_93"/>
              <p:cNvCxnSpPr>
                <a:cxnSpLocks/>
                <a:endCxn id="358" idx="0"/>
              </p:cNvCxnSpPr>
              <p:nvPr/>
            </p:nvCxnSpPr>
            <p:spPr>
              <a:xfrm rot="10800000" flipV="1">
                <a:off x="7886700" y="1371925"/>
                <a:ext cx="1278300" cy="235200"/>
              </a:xfrm>
              <a:prstGeom prst="bentConnector2">
                <a:avLst/>
              </a:prstGeom>
              <a:noFill/>
              <a:ln w="9525" cap="flat" cmpd="sng">
                <a:solidFill>
                  <a:srgbClr val="44546A"/>
                </a:solidFill>
                <a:prstDash val="solid"/>
                <a:round/>
                <a:headEnd type="none" w="med" len="med"/>
                <a:tailEnd type="none" w="med" len="med"/>
              </a:ln>
            </p:spPr>
          </p:cxnSp>
          <p:cxnSp>
            <p:nvCxnSpPr>
              <p:cNvPr id="362" name="Google Shape;362;g255ac47f60a_0_93"/>
              <p:cNvCxnSpPr>
                <a:cxnSpLocks/>
                <a:stCxn id="356" idx="2"/>
                <a:endCxn id="359" idx="0"/>
              </p:cNvCxnSpPr>
              <p:nvPr/>
            </p:nvCxnSpPr>
            <p:spPr>
              <a:xfrm rot="16200000" flipH="1">
                <a:off x="9404951" y="1360013"/>
                <a:ext cx="311479" cy="123470"/>
              </a:xfrm>
              <a:prstGeom prst="bentConnector3">
                <a:avLst>
                  <a:gd name="adj1" fmla="val 34370"/>
                </a:avLst>
              </a:prstGeom>
              <a:noFill/>
              <a:ln w="9525" cap="flat" cmpd="sng">
                <a:solidFill>
                  <a:srgbClr val="44546A"/>
                </a:solidFill>
                <a:prstDash val="solid"/>
                <a:round/>
                <a:headEnd type="none" w="med" len="med"/>
                <a:tailEnd type="none" w="med" len="med"/>
              </a:ln>
            </p:spPr>
          </p:cxnSp>
          <p:cxnSp>
            <p:nvCxnSpPr>
              <p:cNvPr id="363" name="Google Shape;363;g255ac47f60a_0_93"/>
              <p:cNvCxnSpPr>
                <a:cxnSpLocks/>
                <a:endCxn id="360" idx="0"/>
              </p:cNvCxnSpPr>
              <p:nvPr/>
            </p:nvCxnSpPr>
            <p:spPr>
              <a:xfrm>
                <a:off x="9165050" y="1371925"/>
                <a:ext cx="2110800" cy="82800"/>
              </a:xfrm>
              <a:prstGeom prst="bentConnector2">
                <a:avLst/>
              </a:prstGeom>
              <a:noFill/>
              <a:ln w="9525" cap="flat" cmpd="sng">
                <a:solidFill>
                  <a:srgbClr val="44546A"/>
                </a:solidFill>
                <a:prstDash val="solid"/>
                <a:round/>
                <a:headEnd type="none" w="med" len="med"/>
                <a:tailEnd type="none" w="med" len="med"/>
              </a:ln>
            </p:spPr>
          </p:cxnSp>
        </p:grpSp>
      </p:grpSp>
      <p:grpSp>
        <p:nvGrpSpPr>
          <p:cNvPr id="364" name="Google Shape;364;g255ac47f60a_0_93"/>
          <p:cNvGrpSpPr/>
          <p:nvPr/>
        </p:nvGrpSpPr>
        <p:grpSpPr>
          <a:xfrm>
            <a:off x="6678249" y="4495687"/>
            <a:ext cx="5513826" cy="1561448"/>
            <a:chOff x="6678249" y="4495687"/>
            <a:chExt cx="5513826" cy="1561448"/>
          </a:xfrm>
        </p:grpSpPr>
        <p:sp>
          <p:nvSpPr>
            <p:cNvPr id="365" name="Google Shape;365;g255ac47f60a_0_93"/>
            <p:cNvSpPr txBox="1"/>
            <p:nvPr/>
          </p:nvSpPr>
          <p:spPr>
            <a:xfrm>
              <a:off x="7556251" y="4495687"/>
              <a:ext cx="4042500"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600" dirty="0">
                  <a:solidFill>
                    <a:schemeClr val="tx1"/>
                  </a:solidFill>
                  <a:latin typeface="Calibri"/>
                  <a:ea typeface="Calibri"/>
                  <a:cs typeface="Calibri"/>
                  <a:sym typeface="Calibri"/>
                </a:rPr>
                <a:t>Actions that affect individuals and the world</a:t>
              </a:r>
            </a:p>
          </p:txBody>
        </p:sp>
        <p:grpSp>
          <p:nvGrpSpPr>
            <p:cNvPr id="366" name="Google Shape;366;g255ac47f60a_0_93"/>
            <p:cNvGrpSpPr/>
            <p:nvPr/>
          </p:nvGrpSpPr>
          <p:grpSpPr>
            <a:xfrm>
              <a:off x="6678249" y="5358069"/>
              <a:ext cx="4274176" cy="699066"/>
              <a:chOff x="257974" y="5403569"/>
              <a:chExt cx="4274176" cy="699066"/>
            </a:xfrm>
          </p:grpSpPr>
          <p:sp>
            <p:nvSpPr>
              <p:cNvPr id="367" name="Google Shape;367;g255ac47f60a_0_93"/>
              <p:cNvSpPr txBox="1"/>
              <p:nvPr/>
            </p:nvSpPr>
            <p:spPr>
              <a:xfrm>
                <a:off x="257974" y="5425557"/>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Policy</a:t>
                </a:r>
                <a:r>
                  <a:rPr lang="es-ES" sz="1600" dirty="0">
                    <a:latin typeface="Comfortaa"/>
                    <a:ea typeface="Comfortaa"/>
                    <a:cs typeface="Comfortaa"/>
                    <a:sym typeface="Comfortaa"/>
                  </a:rPr>
                  <a:t> and</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Regulation</a:t>
                </a:r>
                <a:endParaRPr sz="1600" dirty="0">
                  <a:latin typeface="Comfortaa"/>
                  <a:ea typeface="Comfortaa"/>
                  <a:cs typeface="Comfortaa"/>
                  <a:sym typeface="Comfortaa"/>
                </a:endParaRPr>
              </a:p>
            </p:txBody>
          </p:sp>
          <p:sp>
            <p:nvSpPr>
              <p:cNvPr id="368" name="Google Shape;368;g255ac47f60a_0_93"/>
              <p:cNvSpPr txBox="1"/>
              <p:nvPr/>
            </p:nvSpPr>
            <p:spPr>
              <a:xfrm>
                <a:off x="1745180" y="5403569"/>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err="1">
                    <a:latin typeface="Comfortaa"/>
                    <a:ea typeface="Comfortaa"/>
                    <a:cs typeface="Comfortaa"/>
                    <a:sym typeface="Comfortaa"/>
                  </a:rPr>
                  <a:t>Taking</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Decisions</a:t>
                </a:r>
                <a:endParaRPr sz="1600" dirty="0">
                  <a:latin typeface="Comfortaa"/>
                  <a:ea typeface="Comfortaa"/>
                  <a:cs typeface="Comfortaa"/>
                  <a:sym typeface="Comfortaa"/>
                </a:endParaRPr>
              </a:p>
            </p:txBody>
          </p:sp>
          <p:sp>
            <p:nvSpPr>
              <p:cNvPr id="369" name="Google Shape;369;g255ac47f60a_0_93"/>
              <p:cNvSpPr txBox="1"/>
              <p:nvPr/>
            </p:nvSpPr>
            <p:spPr>
              <a:xfrm>
                <a:off x="3046250" y="5404325"/>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a:latin typeface="Comfortaa"/>
                    <a:ea typeface="Comfortaa"/>
                    <a:cs typeface="Comfortaa"/>
                    <a:sym typeface="Comfortaa"/>
                  </a:rPr>
                  <a:t>Data</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Activism</a:t>
                </a:r>
                <a:endParaRPr sz="1600" dirty="0">
                  <a:latin typeface="Comfortaa"/>
                  <a:ea typeface="Comfortaa"/>
                  <a:cs typeface="Comfortaa"/>
                  <a:sym typeface="Comfortaa"/>
                </a:endParaRPr>
              </a:p>
            </p:txBody>
          </p:sp>
        </p:grpSp>
        <p:sp>
          <p:nvSpPr>
            <p:cNvPr id="370" name="Google Shape;370;g255ac47f60a_0_93"/>
            <p:cNvSpPr txBox="1"/>
            <p:nvPr/>
          </p:nvSpPr>
          <p:spPr>
            <a:xfrm>
              <a:off x="10706175" y="5361400"/>
              <a:ext cx="1485900" cy="67707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1600" dirty="0">
                  <a:latin typeface="Comfortaa"/>
                  <a:ea typeface="Comfortaa"/>
                  <a:cs typeface="Comfortaa"/>
                  <a:sym typeface="Comfortaa"/>
                </a:rPr>
                <a:t>Data</a:t>
              </a:r>
              <a:endParaRPr sz="1600" dirty="0">
                <a:latin typeface="Comfortaa"/>
                <a:ea typeface="Comfortaa"/>
                <a:cs typeface="Comfortaa"/>
                <a:sym typeface="Comfortaa"/>
              </a:endParaRPr>
            </a:p>
            <a:p>
              <a:pPr marL="0" lvl="0" indent="0" algn="ctr" rtl="0">
                <a:spcBef>
                  <a:spcPts val="0"/>
                </a:spcBef>
                <a:spcAft>
                  <a:spcPts val="0"/>
                </a:spcAft>
                <a:buNone/>
              </a:pPr>
              <a:r>
                <a:rPr lang="es-ES" sz="1600" dirty="0" err="1">
                  <a:latin typeface="Comfortaa"/>
                  <a:ea typeface="Comfortaa"/>
                  <a:cs typeface="Comfortaa"/>
                  <a:sym typeface="Comfortaa"/>
                </a:rPr>
                <a:t>Advocacy</a:t>
              </a:r>
              <a:endParaRPr sz="1600" dirty="0">
                <a:latin typeface="Comfortaa"/>
                <a:ea typeface="Comfortaa"/>
                <a:cs typeface="Comfortaa"/>
                <a:sym typeface="Comfortaa"/>
              </a:endParaRPr>
            </a:p>
          </p:txBody>
        </p:sp>
        <p:cxnSp>
          <p:nvCxnSpPr>
            <p:cNvPr id="371" name="Google Shape;371;g255ac47f60a_0_93"/>
            <p:cNvCxnSpPr>
              <a:stCxn id="365" idx="2"/>
              <a:endCxn id="367" idx="0"/>
            </p:cNvCxnSpPr>
            <p:nvPr/>
          </p:nvCxnSpPr>
          <p:spPr>
            <a:xfrm rot="5400000">
              <a:off x="8272594" y="4075149"/>
              <a:ext cx="453513" cy="2156302"/>
            </a:xfrm>
            <a:prstGeom prst="bentConnector3">
              <a:avLst>
                <a:gd name="adj1" fmla="val 47199"/>
              </a:avLst>
            </a:prstGeom>
            <a:noFill/>
            <a:ln w="9525" cap="flat" cmpd="sng">
              <a:solidFill>
                <a:srgbClr val="44546A"/>
              </a:solidFill>
              <a:prstDash val="solid"/>
              <a:round/>
              <a:headEnd type="none" w="med" len="med"/>
              <a:tailEnd type="none" w="med" len="med"/>
            </a:ln>
          </p:spPr>
        </p:cxnSp>
        <p:cxnSp>
          <p:nvCxnSpPr>
            <p:cNvPr id="372" name="Google Shape;372;g255ac47f60a_0_93"/>
            <p:cNvCxnSpPr>
              <a:cxnSpLocks/>
              <a:stCxn id="365" idx="2"/>
              <a:endCxn id="370" idx="0"/>
            </p:cNvCxnSpPr>
            <p:nvPr/>
          </p:nvCxnSpPr>
          <p:spPr>
            <a:xfrm rot="16200000" flipH="1">
              <a:off x="10295885" y="4208160"/>
              <a:ext cx="434856" cy="1871624"/>
            </a:xfrm>
            <a:prstGeom prst="bentConnector3">
              <a:avLst>
                <a:gd name="adj1" fmla="val 50000"/>
              </a:avLst>
            </a:prstGeom>
            <a:noFill/>
            <a:ln w="9525" cap="flat" cmpd="sng">
              <a:solidFill>
                <a:srgbClr val="44546A"/>
              </a:solidFill>
              <a:prstDash val="solid"/>
              <a:round/>
              <a:headEnd type="none" w="med" len="med"/>
              <a:tailEnd type="none" w="med" len="med"/>
            </a:ln>
          </p:spPr>
        </p:cxnSp>
      </p:grpSp>
      <p:cxnSp>
        <p:nvCxnSpPr>
          <p:cNvPr id="373" name="Google Shape;373;g255ac47f60a_0_93"/>
          <p:cNvCxnSpPr>
            <a:stCxn id="368" idx="0"/>
            <a:endCxn id="368" idx="0"/>
          </p:cNvCxnSpPr>
          <p:nvPr/>
        </p:nvCxnSpPr>
        <p:spPr>
          <a:xfrm>
            <a:off x="8908405" y="5358069"/>
            <a:ext cx="0" cy="0"/>
          </a:xfrm>
          <a:prstGeom prst="straightConnector1">
            <a:avLst/>
          </a:prstGeom>
          <a:noFill/>
          <a:ln w="9525" cap="flat" cmpd="sng">
            <a:solidFill>
              <a:srgbClr val="44546A"/>
            </a:solidFill>
            <a:prstDash val="solid"/>
            <a:round/>
            <a:headEnd type="none" w="med" len="med"/>
            <a:tailEnd type="none" w="med" len="med"/>
          </a:ln>
        </p:spPr>
      </p:cxnSp>
      <p:cxnSp>
        <p:nvCxnSpPr>
          <p:cNvPr id="374" name="Google Shape;374;g255ac47f60a_0_93"/>
          <p:cNvCxnSpPr>
            <a:stCxn id="368" idx="0"/>
            <a:endCxn id="368" idx="0"/>
          </p:cNvCxnSpPr>
          <p:nvPr/>
        </p:nvCxnSpPr>
        <p:spPr>
          <a:xfrm>
            <a:off x="8908405" y="5358069"/>
            <a:ext cx="0" cy="0"/>
          </a:xfrm>
          <a:prstGeom prst="straightConnector1">
            <a:avLst/>
          </a:prstGeom>
          <a:noFill/>
          <a:ln w="9525" cap="flat" cmpd="sng">
            <a:solidFill>
              <a:srgbClr val="44546A"/>
            </a:solidFill>
            <a:prstDash val="solid"/>
            <a:round/>
            <a:headEnd type="none" w="med" len="med"/>
            <a:tailEnd type="none" w="med" len="med"/>
          </a:ln>
        </p:spPr>
      </p:cxnSp>
      <p:cxnSp>
        <p:nvCxnSpPr>
          <p:cNvPr id="14" name="Google Shape;353;g255ac47f60a_0_93">
            <a:extLst>
              <a:ext uri="{FF2B5EF4-FFF2-40B4-BE49-F238E27FC236}">
                <a16:creationId xmlns:a16="http://schemas.microsoft.com/office/drawing/2014/main" id="{FA338C15-5453-16A4-B6A9-6DB844AF62FF}"/>
              </a:ext>
            </a:extLst>
          </p:cNvPr>
          <p:cNvCxnSpPr>
            <a:cxnSpLocks/>
            <a:stCxn id="365" idx="2"/>
            <a:endCxn id="368" idx="0"/>
          </p:cNvCxnSpPr>
          <p:nvPr/>
        </p:nvCxnSpPr>
        <p:spPr>
          <a:xfrm rot="5400000">
            <a:off x="9027191" y="4807758"/>
            <a:ext cx="431525" cy="669096"/>
          </a:xfrm>
          <a:prstGeom prst="bentConnector3">
            <a:avLst>
              <a:gd name="adj1" fmla="val 50000"/>
            </a:avLst>
          </a:prstGeom>
          <a:noFill/>
          <a:ln w="9525" cap="flat" cmpd="sng">
            <a:solidFill>
              <a:srgbClr val="44546A"/>
            </a:solidFill>
            <a:prstDash val="solid"/>
            <a:round/>
            <a:headEnd type="none" w="med" len="med"/>
            <a:tailEnd type="none" w="med" len="med"/>
          </a:ln>
        </p:spPr>
      </p:cxnSp>
      <p:cxnSp>
        <p:nvCxnSpPr>
          <p:cNvPr id="17" name="Google Shape;353;g255ac47f60a_0_93">
            <a:extLst>
              <a:ext uri="{FF2B5EF4-FFF2-40B4-BE49-F238E27FC236}">
                <a16:creationId xmlns:a16="http://schemas.microsoft.com/office/drawing/2014/main" id="{27F931ED-80EE-662E-7F42-1E7ED9714C6F}"/>
              </a:ext>
            </a:extLst>
          </p:cNvPr>
          <p:cNvCxnSpPr>
            <a:cxnSpLocks/>
            <a:stCxn id="365" idx="2"/>
            <a:endCxn id="369" idx="0"/>
          </p:cNvCxnSpPr>
          <p:nvPr/>
        </p:nvCxnSpPr>
        <p:spPr>
          <a:xfrm rot="16200000" flipH="1">
            <a:off x="9677348" y="4826697"/>
            <a:ext cx="432281" cy="631974"/>
          </a:xfrm>
          <a:prstGeom prst="bentConnector3">
            <a:avLst>
              <a:gd name="adj1" fmla="val 50000"/>
            </a:avLst>
          </a:prstGeom>
          <a:noFill/>
          <a:ln w="9525" cap="flat" cmpd="sng">
            <a:solidFill>
              <a:srgbClr val="44546A"/>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78"/>
        <p:cNvGrpSpPr/>
        <p:nvPr/>
      </p:nvGrpSpPr>
      <p:grpSpPr>
        <a:xfrm>
          <a:off x="0" y="0"/>
          <a:ext cx="0" cy="0"/>
          <a:chOff x="0" y="0"/>
          <a:chExt cx="0" cy="0"/>
        </a:xfrm>
      </p:grpSpPr>
      <p:pic>
        <p:nvPicPr>
          <p:cNvPr id="379" name="Google Shape;379;p26"/>
          <p:cNvPicPr preferRelativeResize="0"/>
          <p:nvPr/>
        </p:nvPicPr>
        <p:blipFill rotWithShape="1">
          <a:blip r:embed="rId3">
            <a:alphaModFix/>
          </a:blip>
          <a:srcRect/>
          <a:stretch/>
        </p:blipFill>
        <p:spPr>
          <a:xfrm>
            <a:off x="3887447" y="679450"/>
            <a:ext cx="8128000" cy="5499100"/>
          </a:xfrm>
          <a:prstGeom prst="rect">
            <a:avLst/>
          </a:prstGeom>
          <a:noFill/>
          <a:ln>
            <a:noFill/>
          </a:ln>
        </p:spPr>
      </p:pic>
      <p:sp>
        <p:nvSpPr>
          <p:cNvPr id="380" name="Google Shape;380;p26"/>
          <p:cNvSpPr txBox="1"/>
          <p:nvPr/>
        </p:nvSpPr>
        <p:spPr>
          <a:xfrm>
            <a:off x="496764" y="1414725"/>
            <a:ext cx="6781367"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84"/>
        <p:cNvGrpSpPr/>
        <p:nvPr/>
      </p:nvGrpSpPr>
      <p:grpSpPr>
        <a:xfrm>
          <a:off x="0" y="0"/>
          <a:ext cx="0" cy="0"/>
          <a:chOff x="0" y="0"/>
          <a:chExt cx="0" cy="0"/>
        </a:xfrm>
      </p:grpSpPr>
      <p:sp>
        <p:nvSpPr>
          <p:cNvPr id="385" name="Google Shape;385;p27"/>
          <p:cNvSpPr txBox="1"/>
          <p:nvPr/>
        </p:nvSpPr>
        <p:spPr>
          <a:xfrm>
            <a:off x="150774" y="777947"/>
            <a:ext cx="6781367" cy="470898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Time to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give your feedback</a:t>
            </a:r>
            <a:endParaRPr sz="10000" b="0" i="0" u="none" strike="noStrike" cap="none">
              <a:solidFill>
                <a:schemeClr val="lt1"/>
              </a:solidFill>
              <a:latin typeface="Poppins Medium"/>
              <a:ea typeface="Poppins Medium"/>
              <a:cs typeface="Poppins Medium"/>
              <a:sym typeface="Poppins Medium"/>
            </a:endParaRPr>
          </a:p>
        </p:txBody>
      </p:sp>
      <p:pic>
        <p:nvPicPr>
          <p:cNvPr id="386" name="Google Shape;386;p27"/>
          <p:cNvPicPr preferRelativeResize="0"/>
          <p:nvPr/>
        </p:nvPicPr>
        <p:blipFill rotWithShape="1">
          <a:blip r:embed="rId3">
            <a:alphaModFix/>
          </a:blip>
          <a:srcRect/>
          <a:stretch/>
        </p:blipFill>
        <p:spPr>
          <a:xfrm>
            <a:off x="6932141" y="777946"/>
            <a:ext cx="4708981" cy="470898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D406E"/>
        </a:solidFill>
        <a:effectLst/>
      </p:bgPr>
    </p:bg>
    <p:spTree>
      <p:nvGrpSpPr>
        <p:cNvPr id="1" name="Shape 390"/>
        <p:cNvGrpSpPr/>
        <p:nvPr/>
      </p:nvGrpSpPr>
      <p:grpSpPr>
        <a:xfrm>
          <a:off x="0" y="0"/>
          <a:ext cx="0" cy="0"/>
          <a:chOff x="0" y="0"/>
          <a:chExt cx="0" cy="0"/>
        </a:xfrm>
      </p:grpSpPr>
      <p:pic>
        <p:nvPicPr>
          <p:cNvPr id="391" name="Google Shape;391;p28"/>
          <p:cNvPicPr preferRelativeResize="0"/>
          <p:nvPr/>
        </p:nvPicPr>
        <p:blipFill rotWithShape="1">
          <a:blip r:embed="rId3">
            <a:alphaModFix/>
          </a:blip>
          <a:srcRect/>
          <a:stretch/>
        </p:blipFill>
        <p:spPr>
          <a:xfrm>
            <a:off x="3887447" y="679450"/>
            <a:ext cx="8128000" cy="5499100"/>
          </a:xfrm>
          <a:prstGeom prst="rect">
            <a:avLst/>
          </a:prstGeom>
          <a:noFill/>
          <a:ln>
            <a:noFill/>
          </a:ln>
        </p:spPr>
      </p:pic>
      <p:sp>
        <p:nvSpPr>
          <p:cNvPr id="392" name="Google Shape;392;p28"/>
          <p:cNvSpPr txBox="1"/>
          <p:nvPr/>
        </p:nvSpPr>
        <p:spPr>
          <a:xfrm>
            <a:off x="496764" y="1414725"/>
            <a:ext cx="6781367" cy="163121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a:solidFill>
                  <a:schemeClr val="lt1"/>
                </a:solidFill>
                <a:latin typeface="Poppins Medium"/>
                <a:ea typeface="Poppins Medium"/>
                <a:cs typeface="Poppins Medium"/>
                <a:sym typeface="Poppins Medium"/>
              </a:rPr>
              <a:t>Thank you!</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29"/>
          <p:cNvSpPr txBox="1">
            <a:spLocks noGrp="1"/>
          </p:cNvSpPr>
          <p:nvPr>
            <p:ph type="body" idx="2"/>
          </p:nvPr>
        </p:nvSpPr>
        <p:spPr>
          <a:xfrm>
            <a:off x="7685903" y="1836025"/>
            <a:ext cx="4399005" cy="4181716"/>
          </a:xfrm>
          <a:prstGeom prst="rect">
            <a:avLst/>
          </a:prstGeom>
          <a:noFill/>
          <a:ln>
            <a:noFill/>
          </a:ln>
        </p:spPr>
        <p:txBody>
          <a:bodyPr spcFirstLastPara="1" wrap="square" lIns="91425" tIns="45700" rIns="91425" bIns="45700" anchor="t" anchorCtr="0">
            <a:normAutofit/>
          </a:bodyPr>
          <a:lstStyle/>
          <a:p>
            <a:pPr marL="0" indent="0" algn="ctr">
              <a:spcBef>
                <a:spcPts val="0"/>
              </a:spcBef>
              <a:buSzPts val="2800"/>
              <a:buNone/>
            </a:pPr>
            <a:endParaRPr lang="es-ES" dirty="0"/>
          </a:p>
          <a:p>
            <a:pPr marL="0" indent="0" algn="ctr">
              <a:spcBef>
                <a:spcPts val="0"/>
              </a:spcBef>
              <a:buSzPts val="2800"/>
              <a:buNone/>
            </a:pPr>
            <a:endParaRPr lang="es-ES" dirty="0"/>
          </a:p>
          <a:p>
            <a:pPr marL="0" indent="0" algn="ctr">
              <a:spcBef>
                <a:spcPts val="0"/>
              </a:spcBef>
              <a:buSzPts val="2800"/>
              <a:buNone/>
            </a:pPr>
            <a:r>
              <a:rPr lang="es-ES" dirty="0" err="1"/>
              <a:t>Put</a:t>
            </a:r>
            <a:r>
              <a:rPr lang="es-ES" dirty="0"/>
              <a:t> </a:t>
            </a:r>
            <a:r>
              <a:rPr lang="es-ES" dirty="0" err="1"/>
              <a:t>your</a:t>
            </a:r>
            <a:r>
              <a:rPr lang="es-ES" dirty="0"/>
              <a:t> LOGO </a:t>
            </a:r>
            <a:r>
              <a:rPr lang="es-ES" dirty="0" err="1"/>
              <a:t>here</a:t>
            </a:r>
            <a:endParaRPr lang="es-ES" dirty="0"/>
          </a:p>
          <a:p>
            <a:pPr marL="0" lvl="0" indent="0" algn="l" rtl="0">
              <a:lnSpc>
                <a:spcPct val="90000"/>
              </a:lnSpc>
              <a:spcBef>
                <a:spcPts val="0"/>
              </a:spcBef>
              <a:spcAft>
                <a:spcPts val="0"/>
              </a:spcAft>
              <a:buClr>
                <a:schemeClr val="dk1"/>
              </a:buClr>
              <a:buSzPts val="2800"/>
              <a:buNone/>
            </a:pPr>
            <a:endParaRPr dirty="0"/>
          </a:p>
        </p:txBody>
      </p:sp>
      <p:pic>
        <p:nvPicPr>
          <p:cNvPr id="398" name="Google Shape;398;p29"/>
          <p:cNvPicPr preferRelativeResize="0"/>
          <p:nvPr/>
        </p:nvPicPr>
        <p:blipFill rotWithShape="1">
          <a:blip r:embed="rId3">
            <a:alphaModFix/>
          </a:blip>
          <a:srcRect/>
          <a:stretch/>
        </p:blipFill>
        <p:spPr>
          <a:xfrm>
            <a:off x="373871" y="487133"/>
            <a:ext cx="3928985" cy="5304678"/>
          </a:xfrm>
          <a:prstGeom prst="rect">
            <a:avLst/>
          </a:prstGeom>
          <a:noFill/>
          <a:ln>
            <a:noFill/>
          </a:ln>
        </p:spPr>
      </p:pic>
      <p:sp>
        <p:nvSpPr>
          <p:cNvPr id="399" name="Google Shape;399;p29"/>
          <p:cNvSpPr txBox="1"/>
          <p:nvPr/>
        </p:nvSpPr>
        <p:spPr>
          <a:xfrm>
            <a:off x="9286393" y="5746863"/>
            <a:ext cx="2531736" cy="1045967"/>
          </a:xfrm>
          <a:prstGeom prst="rect">
            <a:avLst/>
          </a:prstGeom>
          <a:noFill/>
          <a:ln>
            <a:noFill/>
          </a:ln>
        </p:spPr>
        <p:txBody>
          <a:bodyPr spcFirstLastPara="1" wrap="square" lIns="91425" tIns="45700" rIns="91425" bIns="45700" anchor="ctr" anchorCtr="0">
            <a:normAutofit/>
          </a:bodyPr>
          <a:lstStyle/>
          <a:p>
            <a:pPr marL="0" marR="0" lvl="0" indent="0" algn="r" rtl="0">
              <a:lnSpc>
                <a:spcPct val="90000"/>
              </a:lnSpc>
              <a:spcBef>
                <a:spcPts val="0"/>
              </a:spcBef>
              <a:spcAft>
                <a:spcPts val="0"/>
              </a:spcAft>
              <a:buClr>
                <a:srgbClr val="0D406E"/>
              </a:buClr>
              <a:buSzPct val="100000"/>
              <a:buFont typeface="Poppins Medium"/>
              <a:buNone/>
            </a:pPr>
            <a:r>
              <a:rPr lang="es-ES" sz="2800" b="0" i="0" u="none" strike="noStrike" cap="none" dirty="0" err="1">
                <a:solidFill>
                  <a:srgbClr val="0D406E"/>
                </a:solidFill>
                <a:latin typeface="Poppins Medium"/>
                <a:ea typeface="Poppins Medium"/>
                <a:cs typeface="Poppins Medium"/>
                <a:sym typeface="Poppins Medium"/>
              </a:rPr>
              <a:t>Location</a:t>
            </a:r>
            <a:endParaRPr sz="1050" b="0" i="0" u="none" strike="noStrike" cap="none" dirty="0">
              <a:solidFill>
                <a:srgbClr val="000000"/>
              </a:solidFill>
              <a:latin typeface="Arial"/>
              <a:ea typeface="Arial"/>
              <a:cs typeface="Arial"/>
              <a:sym typeface="Arial"/>
            </a:endParaRPr>
          </a:p>
          <a:p>
            <a:pPr marL="0" marR="0" lvl="0" indent="0" algn="r" rtl="0">
              <a:lnSpc>
                <a:spcPct val="90000"/>
              </a:lnSpc>
              <a:spcBef>
                <a:spcPts val="0"/>
              </a:spcBef>
              <a:spcAft>
                <a:spcPts val="0"/>
              </a:spcAft>
              <a:buClr>
                <a:srgbClr val="0D406E"/>
              </a:buClr>
              <a:buSzPct val="100000"/>
              <a:buFont typeface="Poppins Medium"/>
              <a:buNone/>
            </a:pPr>
            <a:r>
              <a:rPr lang="es-ES" sz="2800" b="0" i="0" u="none" strike="noStrike" cap="none" dirty="0">
                <a:solidFill>
                  <a:srgbClr val="0D406E"/>
                </a:solidFill>
                <a:latin typeface="Poppins Medium"/>
                <a:ea typeface="Poppins Medium"/>
                <a:cs typeface="Poppins Medium"/>
                <a:sym typeface="Poppins Medium"/>
              </a:rPr>
              <a:t>Date</a:t>
            </a:r>
            <a:endParaRPr sz="1050" b="0" i="0" u="none" strike="noStrike" cap="none" dirty="0">
              <a:solidFill>
                <a:srgbClr val="000000"/>
              </a:solidFill>
              <a:latin typeface="Arial"/>
              <a:ea typeface="Arial"/>
              <a:cs typeface="Arial"/>
              <a:sym typeface="Arial"/>
            </a:endParaRPr>
          </a:p>
        </p:txBody>
      </p:sp>
      <p:pic>
        <p:nvPicPr>
          <p:cNvPr id="401" name="Google Shape;401;p29"/>
          <p:cNvPicPr preferRelativeResize="0"/>
          <p:nvPr/>
        </p:nvPicPr>
        <p:blipFill rotWithShape="1">
          <a:blip r:embed="rId4">
            <a:alphaModFix/>
          </a:blip>
          <a:srcRect/>
          <a:stretch/>
        </p:blipFill>
        <p:spPr>
          <a:xfrm>
            <a:off x="1841225" y="126341"/>
            <a:ext cx="838200" cy="295275"/>
          </a:xfrm>
          <a:prstGeom prst="rect">
            <a:avLst/>
          </a:prstGeom>
          <a:noFill/>
          <a:ln>
            <a:noFill/>
          </a:ln>
        </p:spPr>
      </p:pic>
      <p:pic>
        <p:nvPicPr>
          <p:cNvPr id="402" name="Google Shape;402;p29"/>
          <p:cNvPicPr preferRelativeResize="0"/>
          <p:nvPr/>
        </p:nvPicPr>
        <p:blipFill rotWithShape="1">
          <a:blip r:embed="rId5">
            <a:alphaModFix/>
          </a:blip>
          <a:srcRect/>
          <a:stretch/>
        </p:blipFill>
        <p:spPr>
          <a:xfrm>
            <a:off x="373800" y="5857300"/>
            <a:ext cx="3929101" cy="825094"/>
          </a:xfrm>
          <a:prstGeom prst="rect">
            <a:avLst/>
          </a:prstGeom>
          <a:noFill/>
          <a:ln>
            <a:noFill/>
          </a:ln>
        </p:spPr>
      </p:pic>
      <p:pic>
        <p:nvPicPr>
          <p:cNvPr id="3" name="Picture 2">
            <a:extLst>
              <a:ext uri="{FF2B5EF4-FFF2-40B4-BE49-F238E27FC236}">
                <a16:creationId xmlns:a16="http://schemas.microsoft.com/office/drawing/2014/main" id="{58091A5F-3571-439A-D734-1CA87DD7DCAF}"/>
              </a:ext>
            </a:extLst>
          </p:cNvPr>
          <p:cNvPicPr>
            <a:picLocks noChangeAspect="1"/>
          </p:cNvPicPr>
          <p:nvPr/>
        </p:nvPicPr>
        <p:blipFill>
          <a:blip r:embed="rId6"/>
          <a:stretch>
            <a:fillRect/>
          </a:stretch>
        </p:blipFill>
        <p:spPr>
          <a:xfrm>
            <a:off x="5340825" y="3390371"/>
            <a:ext cx="2054405" cy="2089006"/>
          </a:xfrm>
          <a:prstGeom prst="rect">
            <a:avLst/>
          </a:prstGeom>
        </p:spPr>
      </p:pic>
      <p:sp>
        <p:nvSpPr>
          <p:cNvPr id="4" name="TextBox 3">
            <a:extLst>
              <a:ext uri="{FF2B5EF4-FFF2-40B4-BE49-F238E27FC236}">
                <a16:creationId xmlns:a16="http://schemas.microsoft.com/office/drawing/2014/main" id="{CDDFF117-FF21-488C-DF41-28E07036C08F}"/>
              </a:ext>
            </a:extLst>
          </p:cNvPr>
          <p:cNvSpPr txBox="1"/>
          <p:nvPr/>
        </p:nvSpPr>
        <p:spPr>
          <a:xfrm>
            <a:off x="5050245" y="5484034"/>
            <a:ext cx="2635658" cy="307777"/>
          </a:xfrm>
          <a:prstGeom prst="rect">
            <a:avLst/>
          </a:prstGeom>
          <a:noFill/>
        </p:spPr>
        <p:txBody>
          <a:bodyPr wrap="none" rtlCol="0">
            <a:spAutoFit/>
          </a:bodyPr>
          <a:lstStyle/>
          <a:p>
            <a:r>
              <a:rPr lang="en-US" b="1" dirty="0"/>
              <a:t>https://toolkit.dalicitizens.eu/</a:t>
            </a:r>
          </a:p>
        </p:txBody>
      </p:sp>
      <p:pic>
        <p:nvPicPr>
          <p:cNvPr id="6" name="Picture 5">
            <a:extLst>
              <a:ext uri="{FF2B5EF4-FFF2-40B4-BE49-F238E27FC236}">
                <a16:creationId xmlns:a16="http://schemas.microsoft.com/office/drawing/2014/main" id="{8959AAAF-7771-680B-E81F-39B0EAF21B5F}"/>
              </a:ext>
            </a:extLst>
          </p:cNvPr>
          <p:cNvPicPr>
            <a:picLocks noChangeAspect="1"/>
          </p:cNvPicPr>
          <p:nvPr/>
        </p:nvPicPr>
        <p:blipFill>
          <a:blip r:embed="rId7"/>
          <a:stretch>
            <a:fillRect/>
          </a:stretch>
        </p:blipFill>
        <p:spPr>
          <a:xfrm>
            <a:off x="5340825" y="640151"/>
            <a:ext cx="2054405" cy="2094339"/>
          </a:xfrm>
          <a:prstGeom prst="rect">
            <a:avLst/>
          </a:prstGeom>
        </p:spPr>
      </p:pic>
      <p:sp>
        <p:nvSpPr>
          <p:cNvPr id="7" name="TextBox 6">
            <a:extLst>
              <a:ext uri="{FF2B5EF4-FFF2-40B4-BE49-F238E27FC236}">
                <a16:creationId xmlns:a16="http://schemas.microsoft.com/office/drawing/2014/main" id="{9C34EFF2-531D-E2CB-00C6-636177A6D6B4}"/>
              </a:ext>
            </a:extLst>
          </p:cNvPr>
          <p:cNvSpPr txBox="1"/>
          <p:nvPr/>
        </p:nvSpPr>
        <p:spPr>
          <a:xfrm>
            <a:off x="5344670" y="2704672"/>
            <a:ext cx="2050561" cy="307777"/>
          </a:xfrm>
          <a:prstGeom prst="rect">
            <a:avLst/>
          </a:prstGeom>
          <a:noFill/>
        </p:spPr>
        <p:txBody>
          <a:bodyPr wrap="none" rtlCol="0">
            <a:spAutoFit/>
          </a:bodyPr>
          <a:lstStyle/>
          <a:p>
            <a:r>
              <a:rPr lang="en-US" b="1" dirty="0"/>
              <a:t>https://dalicitizens.eu/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7"/>
        <p:cNvGrpSpPr/>
        <p:nvPr/>
      </p:nvGrpSpPr>
      <p:grpSpPr>
        <a:xfrm>
          <a:off x="0" y="0"/>
          <a:ext cx="0" cy="0"/>
          <a:chOff x="0" y="0"/>
          <a:chExt cx="0" cy="0"/>
        </a:xfrm>
      </p:grpSpPr>
      <p:sp>
        <p:nvSpPr>
          <p:cNvPr id="2" name="Oval 1">
            <a:extLst>
              <a:ext uri="{FF2B5EF4-FFF2-40B4-BE49-F238E27FC236}">
                <a16:creationId xmlns:a16="http://schemas.microsoft.com/office/drawing/2014/main" id="{3A4F83BA-2716-9D82-617E-6E112482247D}"/>
              </a:ext>
            </a:extLst>
          </p:cNvPr>
          <p:cNvSpPr/>
          <p:nvPr/>
        </p:nvSpPr>
        <p:spPr>
          <a:xfrm>
            <a:off x="244929" y="4988378"/>
            <a:ext cx="5851071" cy="1706335"/>
          </a:xfrm>
          <a:custGeom>
            <a:avLst/>
            <a:gdLst>
              <a:gd name="connsiteX0" fmla="*/ 0 w 5851071"/>
              <a:gd name="connsiteY0" fmla="*/ 853168 h 1706335"/>
              <a:gd name="connsiteX1" fmla="*/ 2925536 w 5851071"/>
              <a:gd name="connsiteY1" fmla="*/ 0 h 1706335"/>
              <a:gd name="connsiteX2" fmla="*/ 5851072 w 5851071"/>
              <a:gd name="connsiteY2" fmla="*/ 853168 h 1706335"/>
              <a:gd name="connsiteX3" fmla="*/ 2925536 w 5851071"/>
              <a:gd name="connsiteY3" fmla="*/ 1706336 h 1706335"/>
              <a:gd name="connsiteX4" fmla="*/ 0 w 5851071"/>
              <a:gd name="connsiteY4" fmla="*/ 853168 h 170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51071" h="1706335" extrusionOk="0">
                <a:moveTo>
                  <a:pt x="0" y="853168"/>
                </a:moveTo>
                <a:cubicBezTo>
                  <a:pt x="-150119" y="289379"/>
                  <a:pt x="1168610" y="52993"/>
                  <a:pt x="2925536" y="0"/>
                </a:cubicBezTo>
                <a:cubicBezTo>
                  <a:pt x="4567346" y="5491"/>
                  <a:pt x="5824994" y="382805"/>
                  <a:pt x="5851072" y="853168"/>
                </a:cubicBezTo>
                <a:cubicBezTo>
                  <a:pt x="5672143" y="1499094"/>
                  <a:pt x="4510790" y="1874782"/>
                  <a:pt x="2925536" y="1706336"/>
                </a:cubicBezTo>
                <a:cubicBezTo>
                  <a:pt x="1240009" y="1668148"/>
                  <a:pt x="49325" y="1347928"/>
                  <a:pt x="0" y="853168"/>
                </a:cubicBezTo>
                <a:close/>
              </a:path>
            </a:pathLst>
          </a:custGeom>
          <a:noFill/>
          <a:ln w="50800">
            <a:solidFill>
              <a:srgbClr val="FF0000"/>
            </a:solidFill>
            <a:extLst>
              <a:ext uri="{C807C97D-BFC1-408E-A445-0C87EB9F89A2}">
                <ask:lineSketchStyleProps xmlns:ask="http://schemas.microsoft.com/office/drawing/2018/sketchyshapes" sd="1219033472">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122"/>
        <p:cNvGrpSpPr/>
        <p:nvPr/>
      </p:nvGrpSpPr>
      <p:grpSpPr>
        <a:xfrm>
          <a:off x="0" y="0"/>
          <a:ext cx="0" cy="0"/>
          <a:chOff x="0" y="0"/>
          <a:chExt cx="0" cy="0"/>
        </a:xfrm>
      </p:grpSpPr>
      <p:sp>
        <p:nvSpPr>
          <p:cNvPr id="123" name="Google Shape;123;p6"/>
          <p:cNvSpPr txBox="1"/>
          <p:nvPr/>
        </p:nvSpPr>
        <p:spPr>
          <a:xfrm>
            <a:off x="2254915" y="366481"/>
            <a:ext cx="7776600" cy="6064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0000"/>
              <a:buFont typeface="Arial"/>
              <a:buNone/>
            </a:pPr>
            <a:r>
              <a:rPr lang="es-ES" sz="10000" b="0" i="0" u="none" strike="noStrike" cap="none" dirty="0" err="1">
                <a:solidFill>
                  <a:schemeClr val="lt1"/>
                </a:solidFill>
                <a:latin typeface="Poppins Medium"/>
                <a:ea typeface="Poppins Medium"/>
                <a:cs typeface="Poppins Medium"/>
                <a:sym typeface="Poppins Medium"/>
              </a:rPr>
              <a:t>What</a:t>
            </a:r>
            <a:r>
              <a:rPr lang="es-ES" sz="10000" b="0" i="0" u="none" strike="noStrike" cap="none" dirty="0">
                <a:solidFill>
                  <a:schemeClr val="lt1"/>
                </a:solidFill>
                <a:latin typeface="Poppins Medium"/>
                <a:ea typeface="Poppins Medium"/>
                <a:cs typeface="Poppins Medium"/>
                <a:sym typeface="Poppins Medium"/>
              </a:rPr>
              <a:t> do </a:t>
            </a:r>
            <a:r>
              <a:rPr lang="es-ES" sz="9600" b="0" i="0" u="none" strike="noStrike" cap="none" dirty="0" err="1">
                <a:solidFill>
                  <a:schemeClr val="lt1"/>
                </a:solidFill>
                <a:latin typeface="Poppins Medium"/>
                <a:ea typeface="Poppins Medium"/>
                <a:cs typeface="Poppins Medium"/>
                <a:sym typeface="Poppins Medium"/>
              </a:rPr>
              <a:t>you</a:t>
            </a:r>
            <a:r>
              <a:rPr lang="es-ES" sz="9600" b="0" i="0" u="none" strike="noStrike" cap="none" dirty="0">
                <a:solidFill>
                  <a:schemeClr val="lt1"/>
                </a:solidFill>
                <a:latin typeface="Poppins Medium"/>
                <a:ea typeface="Poppins Medium"/>
                <a:cs typeface="Poppins Medium"/>
                <a:sym typeface="Poppins Medium"/>
              </a:rPr>
              <a:t> </a:t>
            </a:r>
            <a:r>
              <a:rPr lang="es-ES" sz="9600" b="0" i="0" u="none" strike="noStrike" cap="none" dirty="0" err="1">
                <a:solidFill>
                  <a:schemeClr val="lt1"/>
                </a:solidFill>
                <a:latin typeface="Poppins Medium"/>
                <a:ea typeface="Poppins Medium"/>
                <a:cs typeface="Poppins Medium"/>
                <a:sym typeface="Poppins Medium"/>
              </a:rPr>
              <a:t>know</a:t>
            </a:r>
            <a:r>
              <a:rPr lang="es-ES" sz="9600" b="0" i="0" u="none" strike="noStrike" cap="none" dirty="0">
                <a:solidFill>
                  <a:schemeClr val="lt1"/>
                </a:solidFill>
                <a:latin typeface="Poppins Medium"/>
                <a:ea typeface="Poppins Medium"/>
                <a:cs typeface="Poppins Medium"/>
                <a:sym typeface="Poppins Medium"/>
              </a:rPr>
              <a:t> </a:t>
            </a:r>
            <a:r>
              <a:rPr lang="es-ES" sz="9600" b="0" i="0" u="none" strike="noStrike" cap="none" dirty="0" err="1">
                <a:solidFill>
                  <a:schemeClr val="lt1"/>
                </a:solidFill>
                <a:latin typeface="Poppins Medium"/>
                <a:ea typeface="Poppins Medium"/>
                <a:cs typeface="Poppins Medium"/>
                <a:sym typeface="Poppins Medium"/>
              </a:rPr>
              <a:t>about</a:t>
            </a:r>
            <a:r>
              <a:rPr lang="es-ES" sz="9600" b="0" i="0" u="none" strike="noStrike" cap="none" dirty="0">
                <a:solidFill>
                  <a:schemeClr val="lt1"/>
                </a:solidFill>
                <a:latin typeface="Poppins Medium"/>
                <a:ea typeface="Poppins Medium"/>
                <a:cs typeface="Poppins Medium"/>
                <a:sym typeface="Poppins Medium"/>
              </a:rPr>
              <a:t> </a:t>
            </a:r>
            <a:r>
              <a:rPr lang="es-ES" sz="9600" b="0" i="0" u="none" strike="noStrike" cap="none" dirty="0" err="1">
                <a:solidFill>
                  <a:schemeClr val="bg1"/>
                </a:solidFill>
                <a:latin typeface="Poppins Medium"/>
                <a:ea typeface="Poppins Medium"/>
                <a:cs typeface="Poppins Medium"/>
                <a:sym typeface="Poppins Medium"/>
              </a:rPr>
              <a:t>your</a:t>
            </a:r>
            <a:r>
              <a:rPr lang="es-ES" sz="9600" b="0" i="0" u="none" strike="noStrike" cap="none" dirty="0">
                <a:solidFill>
                  <a:schemeClr val="lt1"/>
                </a:solidFill>
                <a:latin typeface="Poppins Medium"/>
                <a:ea typeface="Poppins Medium"/>
                <a:cs typeface="Poppins Medium"/>
                <a:sym typeface="Poppins Medium"/>
              </a:rPr>
              <a:t> data?</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pic>
        <p:nvPicPr>
          <p:cNvPr id="129" name="Google Shape;129;g255ac47f60a_0_77"/>
          <p:cNvPicPr preferRelativeResize="0"/>
          <p:nvPr/>
        </p:nvPicPr>
        <p:blipFill>
          <a:blip r:embed="rId3">
            <a:alphaModFix/>
          </a:blip>
          <a:stretch>
            <a:fillRect/>
          </a:stretch>
        </p:blipFill>
        <p:spPr>
          <a:xfrm>
            <a:off x="-119550" y="0"/>
            <a:ext cx="12237698" cy="6858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g255ac47f60a_0_13"/>
          <p:cNvPicPr preferRelativeResize="0"/>
          <p:nvPr/>
        </p:nvPicPr>
        <p:blipFill rotWithShape="1">
          <a:blip r:embed="rId3">
            <a:alphaModFix/>
          </a:blip>
          <a:srcRect/>
          <a:stretch/>
        </p:blipFill>
        <p:spPr>
          <a:xfrm>
            <a:off x="4041538" y="2640713"/>
            <a:ext cx="2940925" cy="2331464"/>
          </a:xfrm>
          <a:prstGeom prst="rect">
            <a:avLst/>
          </a:prstGeom>
          <a:noFill/>
          <a:ln>
            <a:noFill/>
          </a:ln>
        </p:spPr>
      </p:pic>
      <p:pic>
        <p:nvPicPr>
          <p:cNvPr id="136" name="Google Shape;136;g255ac47f60a_0_13"/>
          <p:cNvPicPr preferRelativeResize="0"/>
          <p:nvPr/>
        </p:nvPicPr>
        <p:blipFill rotWithShape="1">
          <a:blip r:embed="rId4">
            <a:alphaModFix/>
          </a:blip>
          <a:srcRect/>
          <a:stretch/>
        </p:blipFill>
        <p:spPr>
          <a:xfrm rot="-547781">
            <a:off x="875568" y="933312"/>
            <a:ext cx="2868863" cy="1904779"/>
          </a:xfrm>
          <a:prstGeom prst="rect">
            <a:avLst/>
          </a:prstGeom>
          <a:noFill/>
          <a:ln>
            <a:noFill/>
          </a:ln>
        </p:spPr>
      </p:pic>
      <p:pic>
        <p:nvPicPr>
          <p:cNvPr id="138" name="Google Shape;138;g255ac47f60a_0_13" descr="Logotipo, nombre de la empresa&#10;&#10;Descripción generada automáticamente"/>
          <p:cNvPicPr preferRelativeResize="0"/>
          <p:nvPr/>
        </p:nvPicPr>
        <p:blipFill rotWithShape="1">
          <a:blip r:embed="rId5">
            <a:alphaModFix/>
          </a:blip>
          <a:srcRect/>
          <a:stretch/>
        </p:blipFill>
        <p:spPr>
          <a:xfrm>
            <a:off x="7759878" y="97924"/>
            <a:ext cx="1484340" cy="2102000"/>
          </a:xfrm>
          <a:prstGeom prst="rect">
            <a:avLst/>
          </a:prstGeom>
          <a:noFill/>
          <a:ln>
            <a:noFill/>
          </a:ln>
        </p:spPr>
      </p:pic>
      <p:pic>
        <p:nvPicPr>
          <p:cNvPr id="139" name="Google Shape;139;g255ac47f60a_0_13"/>
          <p:cNvPicPr preferRelativeResize="0"/>
          <p:nvPr/>
        </p:nvPicPr>
        <p:blipFill rotWithShape="1">
          <a:blip r:embed="rId6">
            <a:alphaModFix/>
          </a:blip>
          <a:srcRect/>
          <a:stretch/>
        </p:blipFill>
        <p:spPr>
          <a:xfrm>
            <a:off x="4298700" y="341525"/>
            <a:ext cx="3076299" cy="2075775"/>
          </a:xfrm>
          <a:prstGeom prst="rect">
            <a:avLst/>
          </a:prstGeom>
          <a:noFill/>
          <a:ln>
            <a:noFill/>
          </a:ln>
        </p:spPr>
      </p:pic>
      <p:pic>
        <p:nvPicPr>
          <p:cNvPr id="140" name="Google Shape;140;g255ac47f60a_0_13"/>
          <p:cNvPicPr preferRelativeResize="0"/>
          <p:nvPr/>
        </p:nvPicPr>
        <p:blipFill rotWithShape="1">
          <a:blip r:embed="rId7">
            <a:alphaModFix/>
          </a:blip>
          <a:srcRect r="42129"/>
          <a:stretch/>
        </p:blipFill>
        <p:spPr>
          <a:xfrm>
            <a:off x="4644501" y="5195600"/>
            <a:ext cx="2930675" cy="1555700"/>
          </a:xfrm>
          <a:prstGeom prst="rect">
            <a:avLst/>
          </a:prstGeom>
          <a:noFill/>
          <a:ln>
            <a:noFill/>
          </a:ln>
        </p:spPr>
      </p:pic>
      <p:pic>
        <p:nvPicPr>
          <p:cNvPr id="141" name="Google Shape;141;g255ac47f60a_0_13"/>
          <p:cNvPicPr preferRelativeResize="0"/>
          <p:nvPr/>
        </p:nvPicPr>
        <p:blipFill rotWithShape="1">
          <a:blip r:embed="rId7">
            <a:alphaModFix/>
          </a:blip>
          <a:srcRect l="56743"/>
          <a:stretch/>
        </p:blipFill>
        <p:spPr>
          <a:xfrm>
            <a:off x="7508900" y="5192412"/>
            <a:ext cx="2207450" cy="1567664"/>
          </a:xfrm>
          <a:prstGeom prst="rect">
            <a:avLst/>
          </a:prstGeom>
          <a:noFill/>
          <a:ln>
            <a:noFill/>
          </a:ln>
        </p:spPr>
      </p:pic>
      <p:pic>
        <p:nvPicPr>
          <p:cNvPr id="143" name="Google Shape;143;g255ac47f60a_0_13"/>
          <p:cNvPicPr preferRelativeResize="0"/>
          <p:nvPr/>
        </p:nvPicPr>
        <p:blipFill rotWithShape="1">
          <a:blip r:embed="rId8">
            <a:alphaModFix/>
          </a:blip>
          <a:srcRect t="3300" r="48649"/>
          <a:stretch/>
        </p:blipFill>
        <p:spPr>
          <a:xfrm>
            <a:off x="891320" y="5304310"/>
            <a:ext cx="2627304" cy="1446990"/>
          </a:xfrm>
          <a:prstGeom prst="rect">
            <a:avLst/>
          </a:prstGeom>
          <a:noFill/>
          <a:ln>
            <a:noFill/>
          </a:ln>
        </p:spPr>
      </p:pic>
      <p:pic>
        <p:nvPicPr>
          <p:cNvPr id="144" name="Google Shape;144;g255ac47f60a_0_13"/>
          <p:cNvPicPr preferRelativeResize="0"/>
          <p:nvPr/>
        </p:nvPicPr>
        <p:blipFill rotWithShape="1">
          <a:blip r:embed="rId9">
            <a:alphaModFix/>
          </a:blip>
          <a:srcRect/>
          <a:stretch/>
        </p:blipFill>
        <p:spPr>
          <a:xfrm>
            <a:off x="2104008" y="3017900"/>
            <a:ext cx="1649475" cy="2102003"/>
          </a:xfrm>
          <a:prstGeom prst="rect">
            <a:avLst/>
          </a:prstGeom>
          <a:noFill/>
          <a:ln>
            <a:noFill/>
          </a:ln>
        </p:spPr>
      </p:pic>
      <p:pic>
        <p:nvPicPr>
          <p:cNvPr id="145" name="Google Shape;145;g255ac47f60a_0_13"/>
          <p:cNvPicPr preferRelativeResize="0"/>
          <p:nvPr/>
        </p:nvPicPr>
        <p:blipFill rotWithShape="1">
          <a:blip r:embed="rId10">
            <a:alphaModFix/>
          </a:blip>
          <a:srcRect/>
          <a:stretch/>
        </p:blipFill>
        <p:spPr>
          <a:xfrm>
            <a:off x="9862629" y="3571063"/>
            <a:ext cx="2207440" cy="3027224"/>
          </a:xfrm>
          <a:prstGeom prst="rect">
            <a:avLst/>
          </a:prstGeom>
          <a:noFill/>
          <a:ln>
            <a:noFill/>
          </a:ln>
        </p:spPr>
      </p:pic>
      <p:pic>
        <p:nvPicPr>
          <p:cNvPr id="146" name="Google Shape;146;g255ac47f60a_0_13"/>
          <p:cNvPicPr preferRelativeResize="0"/>
          <p:nvPr/>
        </p:nvPicPr>
        <p:blipFill rotWithShape="1">
          <a:blip r:embed="rId11">
            <a:alphaModFix/>
          </a:blip>
          <a:srcRect/>
          <a:stretch/>
        </p:blipFill>
        <p:spPr>
          <a:xfrm>
            <a:off x="7146637" y="2500574"/>
            <a:ext cx="2474776" cy="2532341"/>
          </a:xfrm>
          <a:prstGeom prst="rect">
            <a:avLst/>
          </a:prstGeom>
          <a:noFill/>
          <a:ln>
            <a:noFill/>
          </a:ln>
        </p:spPr>
      </p:pic>
      <p:sp>
        <p:nvSpPr>
          <p:cNvPr id="147" name="Google Shape;147;g255ac47f60a_0_13"/>
          <p:cNvSpPr txBox="1"/>
          <p:nvPr/>
        </p:nvSpPr>
        <p:spPr>
          <a:xfrm>
            <a:off x="0" y="127527"/>
            <a:ext cx="7259100" cy="13329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0"/>
              </a:spcBef>
              <a:spcAft>
                <a:spcPts val="0"/>
              </a:spcAft>
              <a:buClr>
                <a:srgbClr val="0D406E"/>
              </a:buClr>
              <a:buSzPts val="5000"/>
              <a:buFont typeface="Poppins Medium"/>
              <a:buNone/>
            </a:pPr>
            <a:r>
              <a:rPr lang="es-ES" sz="5000" b="0" i="0" u="none" strike="noStrike" cap="none">
                <a:solidFill>
                  <a:srgbClr val="0D406E"/>
                </a:solidFill>
                <a:latin typeface="Poppins Medium"/>
                <a:ea typeface="Poppins Medium"/>
                <a:cs typeface="Poppins Medium"/>
                <a:sym typeface="Poppins Medium"/>
              </a:rPr>
              <a:t>What games?</a:t>
            </a:r>
            <a:endParaRPr sz="1400" b="0" i="0" u="none" strike="noStrike" cap="none">
              <a:solidFill>
                <a:srgbClr val="000000"/>
              </a:solidFill>
              <a:latin typeface="Arial"/>
              <a:ea typeface="Arial"/>
              <a:cs typeface="Arial"/>
              <a:sym typeface="Arial"/>
            </a:endParaRPr>
          </a:p>
        </p:txBody>
      </p:sp>
      <p:pic>
        <p:nvPicPr>
          <p:cNvPr id="148" name="Google Shape;148;g255ac47f60a_0_13"/>
          <p:cNvPicPr preferRelativeResize="0"/>
          <p:nvPr/>
        </p:nvPicPr>
        <p:blipFill>
          <a:blip r:embed="rId12">
            <a:alphaModFix/>
          </a:blip>
          <a:stretch>
            <a:fillRect/>
          </a:stretch>
        </p:blipFill>
        <p:spPr>
          <a:xfrm>
            <a:off x="135100" y="3098775"/>
            <a:ext cx="1512441" cy="2101999"/>
          </a:xfrm>
          <a:prstGeom prst="rect">
            <a:avLst/>
          </a:prstGeom>
          <a:noFill/>
          <a:ln>
            <a:noFill/>
          </a:ln>
        </p:spPr>
      </p:pic>
      <p:pic>
        <p:nvPicPr>
          <p:cNvPr id="2" name="Picture 1">
            <a:extLst>
              <a:ext uri="{FF2B5EF4-FFF2-40B4-BE49-F238E27FC236}">
                <a16:creationId xmlns:a16="http://schemas.microsoft.com/office/drawing/2014/main" id="{0A013924-4690-7AEB-839F-F6C57F082031}"/>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98385" y="341525"/>
            <a:ext cx="1079500" cy="1509395"/>
          </a:xfrm>
          <a:prstGeom prst="rect">
            <a:avLst/>
          </a:prstGeom>
          <a:noFill/>
          <a:ln>
            <a:noFill/>
          </a:ln>
        </p:spPr>
      </p:pic>
      <p:pic>
        <p:nvPicPr>
          <p:cNvPr id="3" name="Picture 2">
            <a:extLst>
              <a:ext uri="{FF2B5EF4-FFF2-40B4-BE49-F238E27FC236}">
                <a16:creationId xmlns:a16="http://schemas.microsoft.com/office/drawing/2014/main" id="{F59A1ED6-89C4-D489-9DF4-2EF08F461320}"/>
              </a:ext>
            </a:extLst>
          </p:cNvPr>
          <p:cNvPicPr>
            <a:picLocks noChangeAspect="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1287925" y="340586"/>
            <a:ext cx="539750" cy="754380"/>
          </a:xfrm>
          <a:prstGeom prst="rect">
            <a:avLst/>
          </a:prstGeom>
          <a:noFill/>
          <a:ln>
            <a:noFill/>
          </a:ln>
        </p:spPr>
      </p:pic>
      <p:pic>
        <p:nvPicPr>
          <p:cNvPr id="4" name="Picture 3">
            <a:extLst>
              <a:ext uri="{FF2B5EF4-FFF2-40B4-BE49-F238E27FC236}">
                <a16:creationId xmlns:a16="http://schemas.microsoft.com/office/drawing/2014/main" id="{375C18C6-2426-00CE-E5A8-1BE8D2D38595}"/>
              </a:ext>
            </a:extLst>
          </p:cNvPr>
          <p:cNvPicPr>
            <a:picLocks noChangeAspect="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264136" y="1201444"/>
            <a:ext cx="539750" cy="754380"/>
          </a:xfrm>
          <a:prstGeom prst="rect">
            <a:avLst/>
          </a:prstGeom>
          <a:noFill/>
          <a:ln>
            <a:noFill/>
          </a:ln>
        </p:spPr>
      </p:pic>
      <p:pic>
        <p:nvPicPr>
          <p:cNvPr id="5" name="Picture 4">
            <a:extLst>
              <a:ext uri="{FF2B5EF4-FFF2-40B4-BE49-F238E27FC236}">
                <a16:creationId xmlns:a16="http://schemas.microsoft.com/office/drawing/2014/main" id="{2F4566EE-DFEC-AE04-2CDB-44329C68CC1B}"/>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454511" y="1974762"/>
            <a:ext cx="1079500" cy="1078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19"/>
          <p:cNvSpPr txBox="1">
            <a:spLocks noGrp="1"/>
          </p:cNvSpPr>
          <p:nvPr>
            <p:ph type="title"/>
          </p:nvPr>
        </p:nvSpPr>
        <p:spPr>
          <a:xfrm>
            <a:off x="838200" y="5712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err="1">
                <a:solidFill>
                  <a:srgbClr val="002060"/>
                </a:solidFill>
                <a:latin typeface="Poppins Medium"/>
                <a:ea typeface="Poppins Medium"/>
                <a:cs typeface="Poppins Medium"/>
                <a:sym typeface="Poppins Medium"/>
              </a:rPr>
              <a:t>Dali</a:t>
            </a:r>
            <a:r>
              <a:rPr lang="es-ES" dirty="0">
                <a:solidFill>
                  <a:srgbClr val="002060"/>
                </a:solidFill>
                <a:latin typeface="Poppins Medium"/>
                <a:ea typeface="Poppins Medium"/>
                <a:cs typeface="Poppins Medium"/>
                <a:sym typeface="Poppins Medium"/>
              </a:rPr>
              <a:t> </a:t>
            </a:r>
            <a:r>
              <a:rPr lang="es-ES" dirty="0" err="1">
                <a:solidFill>
                  <a:srgbClr val="002060"/>
                </a:solidFill>
                <a:latin typeface="Poppins Medium"/>
                <a:ea typeface="Poppins Medium"/>
                <a:cs typeface="Poppins Medium"/>
                <a:sym typeface="Poppins Medium"/>
              </a:rPr>
              <a:t>Life</a:t>
            </a:r>
            <a:endParaRPr dirty="0">
              <a:solidFill>
                <a:srgbClr val="002060"/>
              </a:solidFill>
              <a:latin typeface="Poppins Medium"/>
              <a:ea typeface="Poppins Medium"/>
              <a:cs typeface="Poppins Medium"/>
              <a:sym typeface="Poppins Medium"/>
            </a:endParaRPr>
          </a:p>
        </p:txBody>
      </p:sp>
      <p:sp>
        <p:nvSpPr>
          <p:cNvPr id="282" name="Google Shape;282;p19"/>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83" name="Google Shape;283;p19"/>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D406E"/>
              </a:solidFill>
              <a:latin typeface="Calibri"/>
              <a:ea typeface="Calibri"/>
              <a:cs typeface="Calibri"/>
              <a:sym typeface="Calibri"/>
            </a:endParaRPr>
          </a:p>
        </p:txBody>
      </p:sp>
      <p:sp>
        <p:nvSpPr>
          <p:cNvPr id="284" name="Google Shape;284;p19"/>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An educational game mixing event and action cards for a race to the finish line </a:t>
            </a:r>
            <a:endParaRPr lang="en-US" sz="1800" i="0" u="none" strike="noStrike" cap="none" dirty="0">
              <a:solidFill>
                <a:schemeClr val="lt1"/>
              </a:solidFill>
              <a:latin typeface="Calibri"/>
              <a:ea typeface="Calibri"/>
              <a:cs typeface="Calibri"/>
              <a:sym typeface="Calibri"/>
            </a:endParaRPr>
          </a:p>
        </p:txBody>
      </p:sp>
      <p:pic>
        <p:nvPicPr>
          <p:cNvPr id="285" name="Google Shape;285;p19"/>
          <p:cNvPicPr preferRelativeResize="0"/>
          <p:nvPr/>
        </p:nvPicPr>
        <p:blipFill rotWithShape="1">
          <a:blip r:embed="rId3">
            <a:alphaModFix/>
          </a:blip>
          <a:srcRect/>
          <a:stretch/>
        </p:blipFill>
        <p:spPr>
          <a:xfrm>
            <a:off x="4375250" y="3499338"/>
            <a:ext cx="598714" cy="598714"/>
          </a:xfrm>
          <a:prstGeom prst="rect">
            <a:avLst/>
          </a:prstGeom>
          <a:noFill/>
          <a:ln>
            <a:noFill/>
          </a:ln>
        </p:spPr>
      </p:pic>
      <p:pic>
        <p:nvPicPr>
          <p:cNvPr id="286" name="Google Shape;286;p19"/>
          <p:cNvPicPr preferRelativeResize="0"/>
          <p:nvPr/>
        </p:nvPicPr>
        <p:blipFill rotWithShape="1">
          <a:blip r:embed="rId4">
            <a:alphaModFix/>
          </a:blip>
          <a:srcRect/>
          <a:stretch/>
        </p:blipFill>
        <p:spPr>
          <a:xfrm>
            <a:off x="4419766" y="2348665"/>
            <a:ext cx="598714" cy="598714"/>
          </a:xfrm>
          <a:prstGeom prst="rect">
            <a:avLst/>
          </a:prstGeom>
          <a:noFill/>
          <a:ln>
            <a:noFill/>
          </a:ln>
        </p:spPr>
      </p:pic>
      <p:pic>
        <p:nvPicPr>
          <p:cNvPr id="287" name="Google Shape;287;p19"/>
          <p:cNvPicPr preferRelativeResize="0"/>
          <p:nvPr/>
        </p:nvPicPr>
        <p:blipFill rotWithShape="1">
          <a:blip r:embed="rId5">
            <a:alphaModFix/>
          </a:blip>
          <a:srcRect/>
          <a:stretch/>
        </p:blipFill>
        <p:spPr>
          <a:xfrm>
            <a:off x="358761" y="1392627"/>
            <a:ext cx="3632521" cy="4981555"/>
          </a:xfrm>
          <a:prstGeom prst="rect">
            <a:avLst/>
          </a:prstGeom>
          <a:noFill/>
          <a:ln>
            <a:noFill/>
          </a:ln>
        </p:spPr>
      </p:pic>
      <p:pic>
        <p:nvPicPr>
          <p:cNvPr id="288" name="Google Shape;288;p19" descr="Logotipo, Icono&#10;&#10;Descripción generada automáticamente"/>
          <p:cNvPicPr preferRelativeResize="0"/>
          <p:nvPr/>
        </p:nvPicPr>
        <p:blipFill rotWithShape="1">
          <a:blip r:embed="rId6">
            <a:alphaModFix/>
          </a:blip>
          <a:srcRect/>
          <a:stretch/>
        </p:blipFill>
        <p:spPr>
          <a:xfrm>
            <a:off x="4342638" y="4650011"/>
            <a:ext cx="663939" cy="663939"/>
          </a:xfrm>
          <a:prstGeom prst="rect">
            <a:avLst/>
          </a:prstGeom>
          <a:noFill/>
          <a:ln>
            <a:noFill/>
          </a:ln>
        </p:spPr>
      </p:pic>
      <p:sp>
        <p:nvSpPr>
          <p:cNvPr id="289" name="Google Shape;289;p19"/>
          <p:cNvSpPr txBox="1"/>
          <p:nvPr/>
        </p:nvSpPr>
        <p:spPr>
          <a:xfrm>
            <a:off x="5114671" y="5056240"/>
            <a:ext cx="60960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1800" i="0" u="none" strike="noStrike" cap="none" dirty="0">
                <a:solidFill>
                  <a:srgbClr val="0D406E"/>
                </a:solidFill>
                <a:latin typeface="Calibri"/>
                <a:ea typeface="Calibri"/>
                <a:cs typeface="Calibri"/>
                <a:sym typeface="Calibri"/>
              </a:rPr>
              <a:t>The winner of the game is the first person to reach the circle marked ‘FINISH’</a:t>
            </a:r>
            <a:endParaRPr lang="en-US" sz="1800" i="0" u="none" strike="noStrike" cap="none" dirty="0">
              <a:solidFill>
                <a:srgbClr val="000000"/>
              </a:solidFill>
              <a:latin typeface="Calibri"/>
              <a:ea typeface="Calibri"/>
              <a:cs typeface="Calibri"/>
              <a:sym typeface="Calibri"/>
            </a:endParaRPr>
          </a:p>
        </p:txBody>
      </p:sp>
      <p:sp>
        <p:nvSpPr>
          <p:cNvPr id="290" name="Google Shape;290;p19"/>
          <p:cNvSpPr txBox="1"/>
          <p:nvPr/>
        </p:nvSpPr>
        <p:spPr>
          <a:xfrm>
            <a:off x="5317836" y="2773429"/>
            <a:ext cx="5654963" cy="369291"/>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dirty="0">
                <a:solidFill>
                  <a:srgbClr val="0D406E"/>
                </a:solidFill>
                <a:latin typeface="Calibri"/>
                <a:ea typeface="Calibri"/>
                <a:cs typeface="Calibri"/>
                <a:sym typeface="Calibri"/>
              </a:rPr>
              <a:t> </a:t>
            </a:r>
            <a:r>
              <a:rPr lang="en-GB" sz="1800" b="0" i="0" u="none" strike="noStrike" cap="none" dirty="0">
                <a:solidFill>
                  <a:srgbClr val="0D406E"/>
                </a:solidFill>
                <a:latin typeface="Calibri"/>
                <a:ea typeface="Calibri"/>
                <a:cs typeface="Calibri"/>
                <a:sym typeface="Calibri"/>
              </a:rPr>
              <a:t>Being aware / knowing about the existence of data</a:t>
            </a:r>
            <a:endParaRPr lang="en-GB" sz="2400" b="0" i="0" u="none" strike="noStrike" cap="none" dirty="0">
              <a:solidFill>
                <a:srgbClr val="0D406E"/>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11"/>
          <p:cNvSpPr txBox="1">
            <a:spLocks noGrp="1"/>
          </p:cNvSpPr>
          <p:nvPr>
            <p:ph type="title"/>
          </p:nvPr>
        </p:nvSpPr>
        <p:spPr>
          <a:xfrm>
            <a:off x="846788" y="0"/>
            <a:ext cx="10498424"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Poppins Medium"/>
              <a:buNone/>
            </a:pPr>
            <a:r>
              <a:rPr lang="es-ES" dirty="0" err="1">
                <a:solidFill>
                  <a:srgbClr val="002060"/>
                </a:solidFill>
                <a:latin typeface="Poppins Medium"/>
                <a:ea typeface="Poppins Medium"/>
                <a:cs typeface="Poppins Medium"/>
                <a:sym typeface="Poppins Medium"/>
              </a:rPr>
              <a:t>Daliopoly</a:t>
            </a:r>
            <a:endParaRPr dirty="0">
              <a:solidFill>
                <a:srgbClr val="002060"/>
              </a:solidFill>
              <a:latin typeface="Poppins Medium"/>
              <a:ea typeface="Poppins Medium"/>
              <a:cs typeface="Poppins Medium"/>
              <a:sym typeface="Poppins Medium"/>
            </a:endParaRPr>
          </a:p>
        </p:txBody>
      </p:sp>
      <p:sp>
        <p:nvSpPr>
          <p:cNvPr id="180" name="Google Shape;180;p11"/>
          <p:cNvSpPr/>
          <p:nvPr/>
        </p:nvSpPr>
        <p:spPr>
          <a:xfrm>
            <a:off x="4719123" y="2487167"/>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Calibri"/>
              <a:ea typeface="Calibri"/>
              <a:cs typeface="Calibri"/>
              <a:sym typeface="Calibri"/>
            </a:endParaRPr>
          </a:p>
        </p:txBody>
      </p:sp>
      <p:sp>
        <p:nvSpPr>
          <p:cNvPr id="181" name="Google Shape;181;p11"/>
          <p:cNvSpPr/>
          <p:nvPr/>
        </p:nvSpPr>
        <p:spPr>
          <a:xfrm>
            <a:off x="4703819" y="4844143"/>
            <a:ext cx="6933009" cy="1070527"/>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winner</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of</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game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is</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the</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first</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player</a:t>
            </a:r>
            <a:r>
              <a:rPr lang="es-ES" sz="1800" b="0" i="0" u="none" strike="noStrike" cap="none" dirty="0">
                <a:solidFill>
                  <a:srgbClr val="0D406E"/>
                </a:solidFill>
                <a:latin typeface="Calibri"/>
                <a:ea typeface="Calibri"/>
                <a:cs typeface="Calibri"/>
                <a:sym typeface="Calibri"/>
              </a:rPr>
              <a:t> </a:t>
            </a:r>
            <a:r>
              <a:rPr lang="es-ES" sz="1800" b="0" i="0" u="none" strike="noStrike" cap="none" dirty="0" err="1">
                <a:solidFill>
                  <a:srgbClr val="0D406E"/>
                </a:solidFill>
                <a:latin typeface="Calibri"/>
                <a:ea typeface="Calibri"/>
                <a:cs typeface="Calibri"/>
                <a:sym typeface="Calibri"/>
              </a:rPr>
              <a:t>with</a:t>
            </a:r>
            <a:r>
              <a:rPr lang="es-ES" sz="1800" b="0" i="0" u="none" strike="noStrike" cap="none" dirty="0">
                <a:solidFill>
                  <a:srgbClr val="0D406E"/>
                </a:solidFill>
                <a:latin typeface="Calibri"/>
                <a:ea typeface="Calibri"/>
                <a:cs typeface="Calibri"/>
                <a:sym typeface="Calibri"/>
              </a:rPr>
              <a:t> 3 sets</a:t>
            </a:r>
            <a:endParaRPr sz="1400" b="0" i="0" u="none" strike="noStrike" cap="none" dirty="0">
              <a:solidFill>
                <a:srgbClr val="000000"/>
              </a:solidFill>
              <a:latin typeface="Arial"/>
              <a:ea typeface="Arial"/>
              <a:cs typeface="Arial"/>
              <a:sym typeface="Arial"/>
            </a:endParaRPr>
          </a:p>
        </p:txBody>
      </p:sp>
      <p:sp>
        <p:nvSpPr>
          <p:cNvPr id="182" name="Google Shape;182;p11"/>
          <p:cNvSpPr/>
          <p:nvPr/>
        </p:nvSpPr>
        <p:spPr>
          <a:xfrm>
            <a:off x="4719123" y="3665655"/>
            <a:ext cx="6917705" cy="941833"/>
          </a:xfrm>
          <a:prstGeom prst="rect">
            <a:avLst/>
          </a:prstGeom>
          <a:noFill/>
          <a:ln w="38100" cap="flat" cmpd="sng">
            <a:solidFill>
              <a:srgbClr val="64B4C7"/>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lang="en-US" sz="1800" dirty="0">
              <a:solidFill>
                <a:srgbClr val="0D406E"/>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D406E"/>
                </a:solidFill>
                <a:latin typeface="Calibri"/>
                <a:ea typeface="Calibri"/>
                <a:cs typeface="Calibri"/>
                <a:sym typeface="Calibri"/>
              </a:rPr>
              <a:t>A data-themed tactical card game featuring artefact and action cards</a:t>
            </a:r>
          </a:p>
          <a:p>
            <a:pPr marL="0" marR="0" lvl="0" indent="0" algn="ctr" rtl="0">
              <a:lnSpc>
                <a:spcPct val="100000"/>
              </a:lnSpc>
              <a:spcBef>
                <a:spcPts val="0"/>
              </a:spcBef>
              <a:spcAft>
                <a:spcPts val="0"/>
              </a:spcAft>
              <a:buClr>
                <a:srgbClr val="000000"/>
              </a:buClr>
              <a:buSzPts val="2400"/>
              <a:buFont typeface="Arial"/>
              <a:buNone/>
            </a:pPr>
            <a:endParaRPr lang="en-US" sz="2400" b="0" i="0" u="none" strike="noStrike" cap="none" dirty="0">
              <a:solidFill>
                <a:schemeClr val="lt1"/>
              </a:solidFill>
              <a:latin typeface="Calibri"/>
              <a:ea typeface="Calibri"/>
              <a:cs typeface="Calibri"/>
              <a:sym typeface="Calibri"/>
            </a:endParaRPr>
          </a:p>
        </p:txBody>
      </p:sp>
      <p:pic>
        <p:nvPicPr>
          <p:cNvPr id="183" name="Google Shape;183;p11"/>
          <p:cNvPicPr preferRelativeResize="0"/>
          <p:nvPr/>
        </p:nvPicPr>
        <p:blipFill rotWithShape="1">
          <a:blip r:embed="rId3">
            <a:alphaModFix/>
          </a:blip>
          <a:srcRect/>
          <a:stretch/>
        </p:blipFill>
        <p:spPr>
          <a:xfrm>
            <a:off x="4407863" y="3504690"/>
            <a:ext cx="598714" cy="598714"/>
          </a:xfrm>
          <a:prstGeom prst="rect">
            <a:avLst/>
          </a:prstGeom>
          <a:noFill/>
          <a:ln>
            <a:noFill/>
          </a:ln>
        </p:spPr>
      </p:pic>
      <p:pic>
        <p:nvPicPr>
          <p:cNvPr id="184" name="Google Shape;184;p11"/>
          <p:cNvPicPr preferRelativeResize="0"/>
          <p:nvPr/>
        </p:nvPicPr>
        <p:blipFill rotWithShape="1">
          <a:blip r:embed="rId4">
            <a:alphaModFix/>
          </a:blip>
          <a:srcRect/>
          <a:stretch/>
        </p:blipFill>
        <p:spPr>
          <a:xfrm>
            <a:off x="4419766" y="2359369"/>
            <a:ext cx="598714" cy="598714"/>
          </a:xfrm>
          <a:prstGeom prst="rect">
            <a:avLst/>
          </a:prstGeom>
          <a:noFill/>
          <a:ln>
            <a:noFill/>
          </a:ln>
        </p:spPr>
      </p:pic>
      <p:pic>
        <p:nvPicPr>
          <p:cNvPr id="185" name="Google Shape;185;p11" descr="Logotipo, Icono&#10;&#10;Descripción generada automáticamente"/>
          <p:cNvPicPr preferRelativeResize="0"/>
          <p:nvPr/>
        </p:nvPicPr>
        <p:blipFill rotWithShape="1">
          <a:blip r:embed="rId5">
            <a:alphaModFix/>
          </a:blip>
          <a:srcRect/>
          <a:stretch/>
        </p:blipFill>
        <p:spPr>
          <a:xfrm>
            <a:off x="4342638" y="4650011"/>
            <a:ext cx="663939" cy="663939"/>
          </a:xfrm>
          <a:prstGeom prst="rect">
            <a:avLst/>
          </a:prstGeom>
          <a:noFill/>
          <a:ln>
            <a:noFill/>
          </a:ln>
        </p:spPr>
      </p:pic>
      <p:sp>
        <p:nvSpPr>
          <p:cNvPr id="186" name="Google Shape;186;p11"/>
          <p:cNvSpPr txBox="1"/>
          <p:nvPr/>
        </p:nvSpPr>
        <p:spPr>
          <a:xfrm>
            <a:off x="5554635" y="2658726"/>
            <a:ext cx="5246680" cy="646500"/>
          </a:xfrm>
          <a:prstGeom prst="rect">
            <a:avLst/>
          </a:prstGeom>
          <a:noFill/>
          <a:ln w="38100" cap="flat" cmpd="sng">
            <a:solidFill>
              <a:schemeClr val="lt1"/>
            </a:solidFill>
            <a:prstDash val="solid"/>
            <a:miter lim="8000"/>
            <a:headEnd type="none" w="sm" len="sm"/>
            <a:tailEnd type="none" w="sm" len="sm"/>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rgbClr val="0D406E"/>
                </a:solidFill>
                <a:latin typeface="Calibri"/>
                <a:ea typeface="Calibri"/>
                <a:cs typeface="Calibri"/>
                <a:sym typeface="Calibri"/>
              </a:rPr>
              <a:t>Understanding how society shapes data use and influences policymaking</a:t>
            </a:r>
            <a:endParaRPr lang="en-US" sz="1400" b="0" i="0" u="none" strike="noStrike" cap="none" dirty="0">
              <a:solidFill>
                <a:srgbClr val="000000"/>
              </a:solidFill>
              <a:latin typeface="Arial"/>
              <a:ea typeface="Arial"/>
              <a:cs typeface="Arial"/>
              <a:sym typeface="Arial"/>
            </a:endParaRPr>
          </a:p>
        </p:txBody>
      </p:sp>
      <p:pic>
        <p:nvPicPr>
          <p:cNvPr id="187" name="Google Shape;187;p11"/>
          <p:cNvPicPr preferRelativeResize="0"/>
          <p:nvPr/>
        </p:nvPicPr>
        <p:blipFill>
          <a:blip r:embed="rId6">
            <a:alphaModFix/>
          </a:blip>
          <a:stretch>
            <a:fillRect/>
          </a:stretch>
        </p:blipFill>
        <p:spPr>
          <a:xfrm>
            <a:off x="414300" y="2435662"/>
            <a:ext cx="1831101" cy="2544875"/>
          </a:xfrm>
          <a:prstGeom prst="rect">
            <a:avLst/>
          </a:prstGeom>
          <a:noFill/>
          <a:ln>
            <a:noFill/>
          </a:ln>
        </p:spPr>
      </p:pic>
      <p:pic>
        <p:nvPicPr>
          <p:cNvPr id="188" name="Google Shape;188;p11"/>
          <p:cNvPicPr preferRelativeResize="0"/>
          <p:nvPr/>
        </p:nvPicPr>
        <p:blipFill>
          <a:blip r:embed="rId7">
            <a:alphaModFix/>
          </a:blip>
          <a:stretch>
            <a:fillRect/>
          </a:stretch>
        </p:blipFill>
        <p:spPr>
          <a:xfrm>
            <a:off x="2443188" y="2487174"/>
            <a:ext cx="1796490" cy="2493340"/>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813</Words>
  <Application>Microsoft Office PowerPoint</Application>
  <PresentationFormat>Widescreen</PresentationFormat>
  <Paragraphs>121</Paragraphs>
  <Slides>29</Slides>
  <Notes>29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Roboto</vt:lpstr>
      <vt:lpstr>Poppins Medium</vt:lpstr>
      <vt:lpstr>Arial</vt:lpstr>
      <vt:lpstr>Calibri</vt:lpstr>
      <vt:lpstr>Caveat</vt:lpstr>
      <vt:lpstr>Comfortaa</vt:lpstr>
      <vt:lpstr>Tema de Office</vt:lpstr>
      <vt:lpstr>City DATE</vt:lpstr>
      <vt:lpstr>PowerPoint Presentation</vt:lpstr>
      <vt:lpstr>PowerPoint Presentation</vt:lpstr>
      <vt:lpstr>PowerPoint Presentation</vt:lpstr>
      <vt:lpstr>PowerPoint Presentation</vt:lpstr>
      <vt:lpstr>PowerPoint Presentation</vt:lpstr>
      <vt:lpstr>PowerPoint Presentation</vt:lpstr>
      <vt:lpstr>Dali Life</vt:lpstr>
      <vt:lpstr>Daliopoly</vt:lpstr>
      <vt:lpstr>Game of phones</vt:lpstr>
      <vt:lpstr>Data chain</vt:lpstr>
      <vt:lpstr>Data Takeover</vt:lpstr>
      <vt:lpstr>Where is Data in your Story?</vt:lpstr>
      <vt:lpstr>Wifi and Data!</vt:lpstr>
      <vt:lpstr>Data Iceberg</vt:lpstr>
      <vt:lpstr>Protearn your data</vt:lpstr>
      <vt:lpstr>Dalicious week</vt:lpstr>
      <vt:lpstr>DATABI</vt:lpstr>
      <vt:lpstr>Dali Escape Room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City DATE</dc:title>
  <dc:creator>Inma Haba Ortuño</dc:creator>
  <cp:lastModifiedBy>Yann Venturiero Lucien Pierre Christian Mariton</cp:lastModifiedBy>
  <cp:revision>42</cp:revision>
  <dcterms:created xsi:type="dcterms:W3CDTF">2022-09-05T17:46:35Z</dcterms:created>
  <dcterms:modified xsi:type="dcterms:W3CDTF">2023-11-02T13:02:47Z</dcterms:modified>
</cp:coreProperties>
</file>